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1012" r:id="rId2"/>
    <p:sldId id="1014" r:id="rId3"/>
    <p:sldId id="1049" r:id="rId4"/>
    <p:sldId id="1017" r:id="rId5"/>
    <p:sldId id="1018" r:id="rId6"/>
    <p:sldId id="1046" r:id="rId7"/>
    <p:sldId id="1026" r:id="rId8"/>
    <p:sldId id="1048" r:id="rId9"/>
    <p:sldId id="1030" r:id="rId10"/>
    <p:sldId id="1031" r:id="rId11"/>
    <p:sldId id="1047" r:id="rId12"/>
    <p:sldId id="1040" r:id="rId13"/>
    <p:sldId id="1045" r:id="rId14"/>
    <p:sldId id="1050" r:id="rId15"/>
    <p:sldId id="1181" r:id="rId16"/>
    <p:sldId id="1051" r:id="rId17"/>
    <p:sldId id="1187" r:id="rId18"/>
    <p:sldId id="1196" r:id="rId19"/>
    <p:sldId id="1199" r:id="rId20"/>
    <p:sldId id="1201" r:id="rId21"/>
    <p:sldId id="1205" r:id="rId22"/>
    <p:sldId id="1202" r:id="rId23"/>
    <p:sldId id="1204" r:id="rId24"/>
    <p:sldId id="1203" r:id="rId25"/>
    <p:sldId id="1206" r:id="rId26"/>
    <p:sldId id="1052" r:id="rId27"/>
    <p:sldId id="1015" r:id="rId28"/>
    <p:sldId id="1070" r:id="rId29"/>
    <p:sldId id="1071" r:id="rId30"/>
    <p:sldId id="1078" r:id="rId31"/>
    <p:sldId id="1182" r:id="rId32"/>
    <p:sldId id="1183" r:id="rId33"/>
    <p:sldId id="1072" r:id="rId34"/>
    <p:sldId id="1073" r:id="rId35"/>
    <p:sldId id="1079" r:id="rId36"/>
    <p:sldId id="1184" r:id="rId37"/>
    <p:sldId id="1185" r:id="rId38"/>
    <p:sldId id="1074" r:id="rId39"/>
    <p:sldId id="1075" r:id="rId40"/>
    <p:sldId id="1080" r:id="rId41"/>
    <p:sldId id="1077" r:id="rId42"/>
    <p:sldId id="1076" r:id="rId43"/>
    <p:sldId id="1081" r:id="rId44"/>
    <p:sldId id="1094" r:id="rId45"/>
    <p:sldId id="1082" r:id="rId46"/>
    <p:sldId id="1083" r:id="rId47"/>
    <p:sldId id="1084" r:id="rId48"/>
    <p:sldId id="1086" r:id="rId49"/>
    <p:sldId id="1087" r:id="rId50"/>
    <p:sldId id="1089" r:id="rId51"/>
    <p:sldId id="1090" r:id="rId52"/>
    <p:sldId id="1092" r:id="rId53"/>
    <p:sldId id="1093" r:id="rId54"/>
    <p:sldId id="1112" r:id="rId55"/>
    <p:sldId id="997" r:id="rId56"/>
    <p:sldId id="1100" r:id="rId57"/>
    <p:sldId id="998" r:id="rId58"/>
    <p:sldId id="999" r:id="rId59"/>
    <p:sldId id="1000" r:id="rId60"/>
    <p:sldId id="1001" r:id="rId61"/>
    <p:sldId id="1108" r:id="rId62"/>
    <p:sldId id="1109" r:id="rId63"/>
    <p:sldId id="1110" r:id="rId64"/>
    <p:sldId id="1111" r:id="rId65"/>
    <p:sldId id="1113" r:id="rId66"/>
    <p:sldId id="1118" r:id="rId67"/>
    <p:sldId id="1119" r:id="rId68"/>
    <p:sldId id="1120" r:id="rId69"/>
    <p:sldId id="1121" r:id="rId70"/>
    <p:sldId id="1122" r:id="rId71"/>
    <p:sldId id="1123" r:id="rId72"/>
    <p:sldId id="1136" r:id="rId73"/>
    <p:sldId id="1139" r:id="rId74"/>
    <p:sldId id="1140" r:id="rId75"/>
    <p:sldId id="1124" r:id="rId76"/>
    <p:sldId id="1057" r:id="rId77"/>
    <p:sldId id="1058" r:id="rId78"/>
    <p:sldId id="1059" r:id="rId79"/>
    <p:sldId id="1060" r:id="rId80"/>
    <p:sldId id="1063" r:id="rId81"/>
    <p:sldId id="1064" r:id="rId82"/>
    <p:sldId id="1065" r:id="rId83"/>
    <p:sldId id="1066" r:id="rId84"/>
    <p:sldId id="1068" r:id="rId85"/>
    <p:sldId id="1141" r:id="rId86"/>
    <p:sldId id="1142" r:id="rId87"/>
    <p:sldId id="1143" r:id="rId88"/>
    <p:sldId id="1135" r:id="rId89"/>
    <p:sldId id="1069" r:id="rId90"/>
    <p:sldId id="1055" r:id="rId91"/>
    <p:sldId id="1144" r:id="rId92"/>
    <p:sldId id="1145" r:id="rId93"/>
    <p:sldId id="1146" r:id="rId94"/>
    <p:sldId id="1162" r:id="rId95"/>
    <p:sldId id="1153" r:id="rId96"/>
    <p:sldId id="1147" r:id="rId97"/>
    <p:sldId id="1151" r:id="rId98"/>
    <p:sldId id="1154" r:id="rId99"/>
    <p:sldId id="1152" r:id="rId100"/>
    <p:sldId id="1155" r:id="rId101"/>
    <p:sldId id="1163" r:id="rId102"/>
    <p:sldId id="1171" r:id="rId103"/>
    <p:sldId id="1173" r:id="rId104"/>
    <p:sldId id="1174" r:id="rId105"/>
    <p:sldId id="1175" r:id="rId106"/>
    <p:sldId id="1176" r:id="rId107"/>
    <p:sldId id="1207" r:id="rId108"/>
    <p:sldId id="1177" r:id="rId109"/>
    <p:sldId id="1178" r:id="rId110"/>
    <p:sldId id="1169" r:id="rId111"/>
    <p:sldId id="1170" r:id="rId112"/>
    <p:sldId id="1156" r:id="rId113"/>
    <p:sldId id="1164" r:id="rId114"/>
    <p:sldId id="1165" r:id="rId115"/>
    <p:sldId id="1160" r:id="rId116"/>
    <p:sldId id="1167" r:id="rId117"/>
    <p:sldId id="1168" r:id="rId118"/>
    <p:sldId id="1186" r:id="rId119"/>
    <p:sldId id="1208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D6DA-15CF-4FDC-9874-593FDB3A2FA9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6BC0B-861C-4FFD-B2E4-427AE0B80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2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7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208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16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864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885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579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414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42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38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22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420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480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292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184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047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846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587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6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2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49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18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5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574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66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E0F4-5674-4D94-9996-C9DA52DA4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1038D-CB50-4AF5-99CB-BD4276A82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CD6F0-D2AB-47E3-B1EB-0DD536012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384FB-FE74-4280-B3E9-361AD075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95C85-FD2F-4B62-86B7-D886D5BF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6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B13B-8CFC-471D-8E20-1D435C76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E30BF-476A-4902-80E0-11C64A155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E9A7F-1F1C-43E5-ADE3-B321B03C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0AEE8-E5F4-485A-8527-1A5628D0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B2788-A2A6-4C4D-8204-FBE7F2F2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5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DF1600-3D5B-4B7B-BD3F-FFA8716A8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1B97F-8665-4A99-B8D7-D82B0BCCC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6769C-DAEA-45FB-A50E-0E75F71E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01AEA-3D63-462B-A71B-D8492D26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27629-D618-4460-A7D1-F332223DC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A0B5-09F1-4019-ACA2-CF3A0ABD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1AE0E-C5DC-4670-9823-A0F8B30BC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1CF54-9D5F-4EA8-94C1-57342ACC1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99250-B1F3-4FF4-9A09-238DF31F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89D87-3320-4477-9B75-4C5910D0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0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8B74-30CE-43EA-BD87-8BA817229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91CB8-BE67-4894-BC1E-897E0C743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891C8-576E-42C8-A3E6-D5FEF092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CD222-A4F9-4C8D-A77A-86EE45E7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E700-A513-484C-8E70-1953E24D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7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F82B-AB85-48EB-8D44-75516B17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E5525-6FCF-472F-8495-E0C922160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0707A-50BE-4977-80C9-60C53B4D1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E7EC1-2F16-46AC-AA75-EB839EE1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89A60-2A57-4543-8DDE-2C6F1FB6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EC69D-A1B0-4839-8030-673A26D0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DA57-9D79-4AFE-832E-8029454E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71100-6058-4A80-96AA-FFB6E79B3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7AA3C-AD4C-4FCC-9F8A-FCFB1B150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7663E-0DDB-4135-93A6-1300E2D43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A57BF-648F-40C3-A431-A4102F27A1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A025F1-622F-42BD-9997-ADEBA40E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1D0F55-8AAA-443F-929C-CFC66B2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4B33AF-14B3-4F13-A893-9352491D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8625-E1B1-4EFC-8A2B-0931EDAE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43BAD-48C1-4689-8378-00633843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B4865-FCA5-4CE7-8057-6684FCA6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6DA45-F7EE-4346-B37C-46714898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0F25E-3239-40A8-BE30-C93F3353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4BFE9-CCE4-403C-A337-856FAB0F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C5D6B-01DF-42E3-BBFB-AA762745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3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DF61-9AB0-4B9C-A79C-D7C9F7D7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B326-8A18-4C21-9069-C47CEB244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9F7C2-4D27-4E28-AB1F-27DD40A7D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68A66-4A9C-4942-9696-E95FED33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F4B7A-3F45-4C78-9622-E3A974AB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6B9BC-D172-468E-81B6-83EC79C4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81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7688-8667-4174-ADCF-238D7C74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F327A-1416-496E-BB2E-BC75DED85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6883E-BDC7-4E0F-A073-69B718184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D8228-0DB5-4493-97C9-30895B71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8C0C8-4F24-4909-A581-2F322A99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7B279-3A18-4A72-82B1-8DC78A56D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6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3E1D3-D3BB-419A-8381-22278ECD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D43E7-59EC-467D-9943-73DD12EC1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52A53-8173-443E-8C1F-9C8D10487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6279A-D258-4B51-AF2B-173AE4E053E2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46544-0398-4377-8656-5510ABDDB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C0D2B-037A-451C-BB82-E32AB7124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B2BC6-4E5F-45A7-BFCE-1D0B51F9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4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arithmetic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84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203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padding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22436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744645"/>
              </p:ext>
            </p:extLst>
          </p:nvPr>
        </p:nvGraphicFramePr>
        <p:xfrm>
          <a:off x="0" y="2011680"/>
          <a:ext cx="12192000" cy="484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&gt; (2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–1)÷2 = (011,111)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–(2’s comp(#))</a:t>
                      </a:r>
                    </a:p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–(000111)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–(7)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545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0378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’s complement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subtraction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865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53936"/>
              </p:ext>
            </p:extLst>
          </p:nvPr>
        </p:nvGraphicFramePr>
        <p:xfrm>
          <a:off x="1" y="2468880"/>
          <a:ext cx="12246986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64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889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491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We must convert the subtraction to addition.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Eq.,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addition with – 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3239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94560"/>
          <a:ext cx="12192000" cy="466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Make the number negative: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(2’s comp. (001000))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(1’s comp(001000)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(NOT(001000)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(110111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– (111000)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3096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6896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65706"/>
              </p:ext>
            </p:extLst>
          </p:nvPr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E2B115B-B417-41D4-BA79-BDB670B20046}"/>
              </a:ext>
            </a:extLst>
          </p:cNvPr>
          <p:cNvSpPr txBox="1"/>
          <p:nvPr/>
        </p:nvSpPr>
        <p:spPr>
          <a:xfrm>
            <a:off x="1511300" y="1502509"/>
            <a:ext cx="4212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Last Carry 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Ignore </a:t>
            </a:r>
          </a:p>
        </p:txBody>
      </p:sp>
    </p:spTree>
    <p:extLst>
      <p:ext uri="{BB962C8B-B14F-4D97-AF65-F5344CB8AC3E}">
        <p14:creationId xmlns:p14="http://schemas.microsoft.com/office/powerpoint/2010/main" val="1493036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031245"/>
              </p:ext>
            </p:extLst>
          </p:nvPr>
        </p:nvGraphicFramePr>
        <p:xfrm>
          <a:off x="0" y="2148840"/>
          <a:ext cx="121920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Done! This is the Result.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0893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682779"/>
              </p:ext>
            </p:extLst>
          </p:nvPr>
        </p:nvGraphicFramePr>
        <p:xfrm>
          <a:off x="0" y="2148840"/>
          <a:ext cx="12192000" cy="484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&gt;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–1÷2 = (011,111)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The number is negative: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(2’s comp. (100011))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–(011101)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8052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48840"/>
          <a:ext cx="121920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–(29)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endParaRPr lang="en-US" sz="36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49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kern="1200" smtClean="0">
                                    <a:solidFill>
                                      <a:schemeClr val="tx1"/>
                                    </a:solidFill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?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?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5283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Signed: (+X)+(–Y)=?(X</a:t>
            </a:r>
            <a:r>
              <a:rPr lang="en-CA" sz="3600" cap="all" dirty="0">
                <a:highlight>
                  <a:srgbClr val="FFFF00"/>
                </a:highlight>
                <a:latin typeface="Segoe UI Light (Headings)"/>
              </a:rPr>
              <a:t>–</a:t>
            </a:r>
            <a:r>
              <a:rPr lang="en-CA" sz="3600" cap="all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6919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’s complement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overflow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8683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2526" y="25603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2526" y="25603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29" t="-213684" r="-444974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92ABF3-3F87-40A3-868A-F7EBF1E24029}"/>
              </a:ext>
            </a:extLst>
          </p:cNvPr>
          <p:cNvSpPr txBox="1"/>
          <p:nvPr/>
        </p:nvSpPr>
        <p:spPr>
          <a:xfrm>
            <a:off x="1296194" y="4826000"/>
            <a:ext cx="9599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Segoe UI Light (Headings)"/>
                <a:ea typeface="+mj-ea"/>
                <a:cs typeface="+mj-cs"/>
              </a:rPr>
              <a:t>The + result of two </a:t>
            </a:r>
            <a:r>
              <a:rPr lang="en-US" sz="3600" dirty="0">
                <a:solidFill>
                  <a:srgbClr val="FF0000"/>
                </a:solidFill>
                <a:latin typeface="Segoe UI Light (Headings)"/>
                <a:ea typeface="+mj-ea"/>
                <a:cs typeface="+mj-cs"/>
              </a:rPr>
              <a:t>negative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numbers 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Segoe UI Light (Headings)"/>
                <a:ea typeface="+mj-ea"/>
                <a:cs typeface="+mj-cs"/>
              </a:rPr>
              <a:t>positive</a:t>
            </a:r>
          </a:p>
          <a:p>
            <a:pPr algn="ctr"/>
            <a:r>
              <a:rPr lang="en-US" sz="3600">
                <a:latin typeface="Segoe UI Light (Headings)"/>
                <a:ea typeface="+mj-ea"/>
                <a:cs typeface="+mj-cs"/>
              </a:rPr>
              <a:t>The + 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result of two </a:t>
            </a:r>
            <a:r>
              <a:rPr lang="en-US" sz="3600" dirty="0">
                <a:solidFill>
                  <a:srgbClr val="FF0000"/>
                </a:solidFill>
                <a:latin typeface="Segoe UI Light (Headings)"/>
                <a:ea typeface="+mj-ea"/>
                <a:cs typeface="+mj-cs"/>
              </a:rPr>
              <a:t>positive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numbers 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Segoe UI Light (Headings)"/>
                <a:ea typeface="+mj-ea"/>
                <a:cs typeface="+mj-cs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0789595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5086"/>
              </p:ext>
            </p:extLst>
          </p:nvPr>
        </p:nvGraphicFramePr>
        <p:xfrm>
          <a:off x="1" y="2468880"/>
          <a:ext cx="12246986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64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889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5014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We must convert the subtraction to addition.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Eq.,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addition with – 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4203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94560"/>
          <a:ext cx="12192000" cy="466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Make the number negative: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(2’s comp. (001110))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(1’s comp(001110)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(NOT(001110)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– (110001 + 1)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– (110010)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9803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6085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E2B115B-B417-41D4-BA79-BDB670B20046}"/>
              </a:ext>
            </a:extLst>
          </p:cNvPr>
          <p:cNvSpPr txBox="1"/>
          <p:nvPr/>
        </p:nvSpPr>
        <p:spPr>
          <a:xfrm>
            <a:off x="1511300" y="1502509"/>
            <a:ext cx="4212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Last Carry 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Ignore </a:t>
            </a:r>
          </a:p>
        </p:txBody>
      </p:sp>
    </p:spTree>
    <p:extLst>
      <p:ext uri="{BB962C8B-B14F-4D97-AF65-F5344CB8AC3E}">
        <p14:creationId xmlns:p14="http://schemas.microsoft.com/office/powerpoint/2010/main" val="1404415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4328"/>
              </p:ext>
            </p:extLst>
          </p:nvPr>
        </p:nvGraphicFramePr>
        <p:xfrm>
          <a:off x="0" y="2148840"/>
          <a:ext cx="12192000" cy="3749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&lt;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–1÷2 = (011,111)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+(011101)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7443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805771"/>
              </p:ext>
            </p:extLst>
          </p:nvPr>
        </p:nvGraphicFramePr>
        <p:xfrm>
          <a:off x="0" y="2148840"/>
          <a:ext cx="121920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36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░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Overflow! Don’t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rely on the result!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3279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Binary code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AC74D8-937C-4B16-8F85-F42358BAA4BF}"/>
              </a:ext>
            </a:extLst>
          </p:cNvPr>
          <p:cNvSpPr txBox="1"/>
          <p:nvPr/>
        </p:nvSpPr>
        <p:spPr>
          <a:xfrm>
            <a:off x="5193437" y="3542191"/>
            <a:ext cx="33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 (Headings)"/>
              </a:rPr>
              <a:t>Will be covered later. Stay tuned!</a:t>
            </a:r>
          </a:p>
        </p:txBody>
      </p:sp>
    </p:spTree>
    <p:extLst>
      <p:ext uri="{BB962C8B-B14F-4D97-AF65-F5344CB8AC3E}">
        <p14:creationId xmlns:p14="http://schemas.microsoft.com/office/powerpoint/2010/main" val="140817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731661-4F84-4B8A-8D6B-2F3A321220DD}"/>
              </a:ext>
            </a:extLst>
          </p:cNvPr>
          <p:cNvCxnSpPr>
            <a:cxnSpLocks/>
          </p:cNvCxnSpPr>
          <p:nvPr/>
        </p:nvCxnSpPr>
        <p:spPr>
          <a:xfrm>
            <a:off x="2717800" y="1579418"/>
            <a:ext cx="551873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546A37-C96C-4467-AC25-157E43C88668}"/>
              </a:ext>
            </a:extLst>
          </p:cNvPr>
          <p:cNvSpPr txBox="1"/>
          <p:nvPr/>
        </p:nvSpPr>
        <p:spPr>
          <a:xfrm>
            <a:off x="4036291" y="4904509"/>
            <a:ext cx="332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2A.E54 &lt; BF.2B0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8876B-8908-4306-8D4E-FEF17F728B9D}"/>
              </a:ext>
            </a:extLst>
          </p:cNvPr>
          <p:cNvSpPr/>
          <p:nvPr/>
        </p:nvSpPr>
        <p:spPr>
          <a:xfrm>
            <a:off x="3133558" y="5551780"/>
            <a:ext cx="615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>
                <a:latin typeface="Segoe UI Light (Headings)"/>
              </a:rPr>
              <a:t>Last Borrow </a:t>
            </a: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CA" sz="3600" dirty="0">
                <a:latin typeface="Segoe UI Light (Headings)"/>
              </a:rPr>
              <a:t> Negative Result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802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tint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C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C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/>
              <p:nvPr/>
            </p:nvSpPr>
            <p:spPr>
              <a:xfrm>
                <a:off x="174991" y="4638228"/>
                <a:ext cx="950093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(2A.E54)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(BF.2B0)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 = </a:t>
                </a:r>
                <a:r>
                  <a:rPr lang="en-US" sz="3200" dirty="0">
                    <a:latin typeface="Segoe UI Light (Headings)"/>
                  </a:rPr>
                  <a:t>(6B.BA4)</a:t>
                </a:r>
                <a:r>
                  <a:rPr lang="en-US" sz="3200" baseline="-25000" dirty="0">
                    <a:latin typeface="Segoe UI Light (Headings)"/>
                  </a:rPr>
                  <a:t>16 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and last borrow!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(100.000)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(6B.BA4)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(94.45C)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endParaRPr lang="en-US" sz="3200" dirty="0">
                  <a:latin typeface="Segoe UI Light (Headings)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91" y="4638228"/>
                <a:ext cx="9500934" cy="1569660"/>
              </a:xfrm>
              <a:prstGeom prst="rect">
                <a:avLst/>
              </a:prstGeom>
              <a:blipFill>
                <a:blip r:embed="rId3"/>
                <a:stretch>
                  <a:fillRect l="-1669" t="-5058" r="-834" b="-1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54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731661-4F84-4B8A-8D6B-2F3A321220DD}"/>
              </a:ext>
            </a:extLst>
          </p:cNvPr>
          <p:cNvCxnSpPr>
            <a:cxnSpLocks/>
          </p:cNvCxnSpPr>
          <p:nvPr/>
        </p:nvCxnSpPr>
        <p:spPr>
          <a:xfrm>
            <a:off x="2717800" y="1579418"/>
            <a:ext cx="551873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546A37-C96C-4467-AC25-157E43C88668}"/>
              </a:ext>
            </a:extLst>
          </p:cNvPr>
          <p:cNvSpPr txBox="1"/>
          <p:nvPr/>
        </p:nvSpPr>
        <p:spPr>
          <a:xfrm>
            <a:off x="4036291" y="4632251"/>
            <a:ext cx="332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2A.E54 &lt; BF.2B0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8876B-8908-4306-8D4E-FEF17F728B9D}"/>
              </a:ext>
            </a:extLst>
          </p:cNvPr>
          <p:cNvSpPr/>
          <p:nvPr/>
        </p:nvSpPr>
        <p:spPr>
          <a:xfrm>
            <a:off x="3133558" y="5279522"/>
            <a:ext cx="615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>
                <a:latin typeface="Segoe UI Light (Headings)"/>
              </a:rPr>
              <a:t>Last Borrow </a:t>
            </a: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CA" sz="3600" dirty="0">
                <a:latin typeface="Segoe UI Light (Headings)"/>
              </a:rPr>
              <a:t> Negative Result</a:t>
            </a:r>
            <a:endParaRPr lang="en-US" sz="3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796E37-4F11-44E4-AB70-8A449AA33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4869"/>
              </p:ext>
            </p:extLst>
          </p:nvPr>
        </p:nvGraphicFramePr>
        <p:xfrm>
          <a:off x="1524000" y="6217920"/>
          <a:ext cx="10668000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40820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111787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077726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875254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942884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41560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5257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992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626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overflow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37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6341866"/>
                  </p:ext>
                </p:extLst>
              </p:nvPr>
            </p:nvGraphicFramePr>
            <p:xfrm>
              <a:off x="4" y="1402080"/>
              <a:ext cx="12191996" cy="4053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X&gt;Y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6341866"/>
                  </p:ext>
                </p:extLst>
              </p:nvPr>
            </p:nvGraphicFramePr>
            <p:xfrm>
              <a:off x="4" y="1402080"/>
              <a:ext cx="12191996" cy="4053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128" t="-414737" r="-764362" b="-2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128" t="-514737" r="-764362" b="-1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128" t="-614737" r="-764362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X&gt;Y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D7573DC-C667-4D9B-B36D-69A12853B5F9}"/>
              </a:ext>
            </a:extLst>
          </p:cNvPr>
          <p:cNvSpPr/>
          <p:nvPr/>
        </p:nvSpPr>
        <p:spPr>
          <a:xfrm>
            <a:off x="5406305" y="774412"/>
            <a:ext cx="1861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egoe UI Light (Headings)"/>
              </a:rPr>
              <a:t>Overflow!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B549A0C-ED68-4291-8C3E-FDA826105AD3}"/>
              </a:ext>
            </a:extLst>
          </p:cNvPr>
          <p:cNvSpPr/>
          <p:nvPr/>
        </p:nvSpPr>
        <p:spPr>
          <a:xfrm>
            <a:off x="8229600" y="944880"/>
            <a:ext cx="2705100" cy="914400"/>
          </a:xfrm>
          <a:prstGeom prst="arc">
            <a:avLst>
              <a:gd name="adj1" fmla="val 10979555"/>
              <a:gd name="adj2" fmla="val 21404699"/>
            </a:avLst>
          </a:prstGeom>
          <a:ln w="25400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6780476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6780476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40430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003808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003808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32" t="-114286" r="-470645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02116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802420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802420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32" t="-114286" r="-470645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2095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884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373960"/>
                  </p:ext>
                </p:extLst>
              </p:nvPr>
            </p:nvGraphicFramePr>
            <p:xfrm>
              <a:off x="4" y="670560"/>
              <a:ext cx="12191997" cy="5516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8615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608615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215843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3194604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&gt;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1373960"/>
                  </p:ext>
                </p:extLst>
              </p:nvPr>
            </p:nvGraphicFramePr>
            <p:xfrm>
              <a:off x="4" y="670560"/>
              <a:ext cx="12191997" cy="5516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8615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608615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215843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3194604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4105" t="-270286" r="-631441" b="-173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4105" t="-682105" r="-631441" b="-21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4105" t="-424571" r="-631441" b="-18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&gt;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2508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862992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highlight>
                                    <a:srgbClr val="FFFF00"/>
                                  </a:highlight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862992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32" t="-114286" r="-470645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3804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41814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41814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32" t="-114286" r="-470645" b="-1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341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0288773"/>
                  </p:ext>
                </p:extLst>
              </p:nvPr>
            </p:nvGraphicFramePr>
            <p:xfrm>
              <a:off x="1" y="2468880"/>
              <a:ext cx="12192002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0288773"/>
                  </p:ext>
                </p:extLst>
              </p:nvPr>
            </p:nvGraphicFramePr>
            <p:xfrm>
              <a:off x="1" y="2468880"/>
              <a:ext cx="12192002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6" t="-38095" r="-727686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221" t="-214286" r="-471753" b="-1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3500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5415927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If you consider the last carry </a:t>
                          </a: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(9)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10</a:t>
                          </a: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  Negative!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5415927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6" t="-38095" r="-727686" b="-4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221" t="-214286" r="-471753" b="-2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3872" t="-414286" r="-114" b="-3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0017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7416213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If you ignore it  +(9)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10</a:t>
                          </a: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  Result is not correct!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7416213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6" t="-38095" r="-727686" b="-4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221" t="-214286" r="-471753" b="-2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If you ignore it  +(9)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10</a:t>
                          </a: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  Result is not correct!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+(X+Y)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92460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5738078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Overflow: The result is not reliable!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5738078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6" t="-38095" r="-727686" b="-4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221" t="-214286" r="-471753" b="-2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Overflow: The result is not reliable!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+(X+Y)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18878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complement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61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ross 8">
            <a:extLst>
              <a:ext uri="{FF2B5EF4-FFF2-40B4-BE49-F238E27FC236}">
                <a16:creationId xmlns:a16="http://schemas.microsoft.com/office/drawing/2014/main" id="{9D9B2226-CEEC-4E94-8B28-3211A2E920FD}"/>
              </a:ext>
            </a:extLst>
          </p:cNvPr>
          <p:cNvSpPr/>
          <p:nvPr/>
        </p:nvSpPr>
        <p:spPr>
          <a:xfrm rot="2740806">
            <a:off x="9702800" y="4572287"/>
            <a:ext cx="914400" cy="914400"/>
          </a:xfrm>
          <a:prstGeom prst="plus">
            <a:avLst>
              <a:gd name="adj" fmla="val 45130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/>
        </p:nvGraphicFramePr>
        <p:xfrm>
          <a:off x="2" y="2428240"/>
          <a:ext cx="12191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04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 err="1">
                          <a:latin typeface="Segoe UI Light (Headings)"/>
                        </a:rPr>
                        <a:t>r</a:t>
                      </a:r>
                      <a:r>
                        <a:rPr lang="en-US" sz="3200" strike="noStrike" baseline="30000" dirty="0" err="1">
                          <a:latin typeface="Segoe UI Light (Headings)"/>
                        </a:rPr>
                        <a:t>n</a:t>
                      </a:r>
                      <a:r>
                        <a:rPr lang="en-US" sz="3200" strike="noStrike" baseline="30000" dirty="0">
                          <a:latin typeface="Segoe UI Light (Headings)"/>
                        </a:rPr>
                        <a:t>–1</a:t>
                      </a:r>
                      <a:endParaRPr lang="en-US" sz="3200" strike="no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r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Positive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Negative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CB6B36-EDA7-48F1-81C8-A1DE42401270}"/>
              </a:ext>
            </a:extLst>
          </p:cNvPr>
          <p:cNvSpPr txBox="1"/>
          <p:nvPr/>
        </p:nvSpPr>
        <p:spPr>
          <a:xfrm>
            <a:off x="6001220" y="4737100"/>
            <a:ext cx="4603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+0 </a:t>
            </a: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 Max = </a:t>
            </a:r>
            <a:r>
              <a:rPr lang="en-US" sz="3200" dirty="0" err="1">
                <a:solidFill>
                  <a:schemeClr val="dk1"/>
                </a:solidFill>
                <a:latin typeface="Segoe UI Light (Headings)"/>
              </a:rPr>
              <a:t>r</a:t>
            </a:r>
            <a:r>
              <a:rPr lang="en-US" sz="3200" baseline="30000" dirty="0" err="1">
                <a:solidFill>
                  <a:schemeClr val="dk1"/>
                </a:solidFill>
                <a:latin typeface="Segoe UI Light (Headings)"/>
              </a:rPr>
              <a:t>n</a:t>
            </a:r>
            <a:r>
              <a:rPr lang="en-US" sz="3200" baseline="30000" dirty="0">
                <a:solidFill>
                  <a:schemeClr val="dk1"/>
                </a:solidFill>
                <a:latin typeface="Segoe UI Light (Headings)"/>
              </a:rPr>
              <a:t>–1 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–1 = </a:t>
            </a:r>
            <a:r>
              <a:rPr lang="en-US" sz="3200" dirty="0" err="1">
                <a:solidFill>
                  <a:schemeClr val="dk1"/>
                </a:solidFill>
                <a:latin typeface="Segoe UI Light (Headings)"/>
              </a:rPr>
              <a:t>r</a:t>
            </a:r>
            <a:r>
              <a:rPr lang="en-US" sz="3200" baseline="30000" dirty="0" err="1">
                <a:solidFill>
                  <a:schemeClr val="dk1"/>
                </a:solidFill>
                <a:latin typeface="Segoe UI Light (Headings)"/>
              </a:rPr>
              <a:t>n</a:t>
            </a:r>
            <a:r>
              <a:rPr lang="en-US" sz="3200" baseline="30000" dirty="0">
                <a:solidFill>
                  <a:schemeClr val="dk1"/>
                </a:solidFill>
                <a:latin typeface="Segoe UI Light (Headings)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–1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89ACA-5BE9-48BE-AD60-8AC03AB16153}"/>
              </a:ext>
            </a:extLst>
          </p:cNvPr>
          <p:cNvSpPr/>
          <p:nvPr/>
        </p:nvSpPr>
        <p:spPr>
          <a:xfrm>
            <a:off x="3428984" y="5257800"/>
            <a:ext cx="36940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Min= – (</a:t>
            </a:r>
            <a:r>
              <a:rPr lang="en-US" sz="3200" dirty="0" err="1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US" sz="3200" baseline="30000" dirty="0" err="1">
                <a:solidFill>
                  <a:prstClr val="black"/>
                </a:solidFill>
                <a:latin typeface="Segoe UI Light (Headings)"/>
              </a:rPr>
              <a:t>n</a:t>
            </a:r>
            <a:r>
              <a:rPr lang="en-US" sz="3200" baseline="30000" dirty="0">
                <a:solidFill>
                  <a:prstClr val="black"/>
                </a:solidFill>
                <a:latin typeface="Segoe UI Light (Headings)"/>
              </a:rPr>
              <a:t>–1 </a:t>
            </a:r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–1) ← –0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E7BEA9-29CA-49BB-BBF8-4EA584AF0475}"/>
              </a:ext>
            </a:extLst>
          </p:cNvPr>
          <p:cNvSpPr/>
          <p:nvPr/>
        </p:nvSpPr>
        <p:spPr>
          <a:xfrm>
            <a:off x="1606010" y="1612836"/>
            <a:ext cx="9847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Give up left most position for sign! </a:t>
            </a:r>
            <a:r>
              <a:rPr lang="en-US" sz="32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What are the wastes?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1097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Diminished Radix complement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5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7E6DC4-CCAB-469A-9F2D-388B080AF5D7}"/>
              </a:ext>
            </a:extLst>
          </p:cNvPr>
          <p:cNvSpPr/>
          <p:nvPr/>
        </p:nvSpPr>
        <p:spPr>
          <a:xfrm>
            <a:off x="488950" y="1108263"/>
            <a:ext cx="112141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Given (N)</a:t>
            </a:r>
            <a:r>
              <a:rPr lang="en-CA" sz="4400" baseline="-25000" dirty="0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 with n digits, the (r − 1)’s complement of N, i.e., its </a:t>
            </a:r>
            <a:r>
              <a:rPr lang="en-CA" sz="4400" i="1" dirty="0">
                <a:solidFill>
                  <a:prstClr val="black"/>
                </a:solidFill>
                <a:latin typeface="Segoe UI Light (Headings)"/>
              </a:rPr>
              <a:t>diminished radix complement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, is defined as (</a:t>
            </a:r>
            <a:r>
              <a:rPr lang="en-CA" sz="4400" dirty="0" err="1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400" baseline="30000" dirty="0" err="1">
                <a:solidFill>
                  <a:prstClr val="black"/>
                </a:solidFill>
                <a:latin typeface="Segoe UI Light (Headings)"/>
              </a:rPr>
              <a:t>n</a:t>
            </a:r>
            <a:r>
              <a:rPr lang="en-CA" sz="4400" dirty="0">
                <a:solidFill>
                  <a:prstClr val="black"/>
                </a:solidFill>
                <a:latin typeface="Segoe UI Light (Headings)"/>
              </a:rPr>
              <a:t> − 1) − N.</a:t>
            </a:r>
          </a:p>
          <a:p>
            <a:pPr algn="just"/>
            <a:endParaRPr lang="en-CA" sz="4400" dirty="0">
              <a:solidFill>
                <a:prstClr val="black"/>
              </a:solidFill>
              <a:latin typeface="Segoe UI Light (Headings)"/>
            </a:endParaRPr>
          </a:p>
          <a:p>
            <a:pPr algn="just"/>
            <a:endParaRPr lang="en-CA" sz="44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20552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Example I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352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1’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41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Base-2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94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Base-2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858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Base-2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 digits of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8BA1C8-A750-42F3-B69F-43D460930C96}"/>
              </a:ext>
            </a:extLst>
          </p:cNvPr>
          <p:cNvCxnSpPr/>
          <p:nvPr/>
        </p:nvCxnSpPr>
        <p:spPr>
          <a:xfrm flipV="1">
            <a:off x="84836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4C61A1-D9CE-4266-98AB-EB9D543F2A4C}"/>
              </a:ext>
            </a:extLst>
          </p:cNvPr>
          <p:cNvCxnSpPr/>
          <p:nvPr/>
        </p:nvCxnSpPr>
        <p:spPr>
          <a:xfrm flipV="1">
            <a:off x="67437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4BBF2-8C68-47E1-B4A8-45BA81587939}"/>
              </a:ext>
            </a:extLst>
          </p:cNvPr>
          <p:cNvCxnSpPr/>
          <p:nvPr/>
        </p:nvCxnSpPr>
        <p:spPr>
          <a:xfrm flipV="1">
            <a:off x="49784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F39A4E-6178-42A8-9CE0-D0B7FC0E775C}"/>
              </a:ext>
            </a:extLst>
          </p:cNvPr>
          <p:cNvCxnSpPr>
            <a:cxnSpLocks/>
          </p:cNvCxnSpPr>
          <p:nvPr/>
        </p:nvCxnSpPr>
        <p:spPr>
          <a:xfrm>
            <a:off x="10102850" y="3149600"/>
            <a:ext cx="692150" cy="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74743-07E0-4DDD-BD95-B6EE8C546435}"/>
              </a:ext>
            </a:extLst>
          </p:cNvPr>
          <p:cNvCxnSpPr/>
          <p:nvPr/>
        </p:nvCxnSpPr>
        <p:spPr>
          <a:xfrm flipV="1">
            <a:off x="32385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1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103532"/>
              </p:ext>
            </p:extLst>
          </p:nvPr>
        </p:nvGraphicFramePr>
        <p:xfrm>
          <a:off x="2" y="1524000"/>
          <a:ext cx="1219200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5652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Base-2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(2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1’s complement of (10101)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=(01010)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NOT on each digit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939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3’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65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678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536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 digits of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8BA1C8-A750-42F3-B69F-43D460930C96}"/>
              </a:ext>
            </a:extLst>
          </p:cNvPr>
          <p:cNvCxnSpPr/>
          <p:nvPr/>
        </p:nvCxnSpPr>
        <p:spPr>
          <a:xfrm flipV="1">
            <a:off x="84836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4C61A1-D9CE-4266-98AB-EB9D543F2A4C}"/>
              </a:ext>
            </a:extLst>
          </p:cNvPr>
          <p:cNvCxnSpPr/>
          <p:nvPr/>
        </p:nvCxnSpPr>
        <p:spPr>
          <a:xfrm flipV="1">
            <a:off x="67437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4BBF2-8C68-47E1-B4A8-45BA81587939}"/>
              </a:ext>
            </a:extLst>
          </p:cNvPr>
          <p:cNvCxnSpPr/>
          <p:nvPr/>
        </p:nvCxnSpPr>
        <p:spPr>
          <a:xfrm flipV="1">
            <a:off x="49784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F39A4E-6178-42A8-9CE0-D0B7FC0E775C}"/>
              </a:ext>
            </a:extLst>
          </p:cNvPr>
          <p:cNvCxnSpPr>
            <a:cxnSpLocks/>
          </p:cNvCxnSpPr>
          <p:nvPr/>
        </p:nvCxnSpPr>
        <p:spPr>
          <a:xfrm>
            <a:off x="10102850" y="3149600"/>
            <a:ext cx="692150" cy="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74743-07E0-4DDD-BD95-B6EE8C546435}"/>
              </a:ext>
            </a:extLst>
          </p:cNvPr>
          <p:cNvCxnSpPr/>
          <p:nvPr/>
        </p:nvCxnSpPr>
        <p:spPr>
          <a:xfrm flipV="1">
            <a:off x="32385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338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204860"/>
              </p:ext>
            </p:extLst>
          </p:nvPr>
        </p:nvGraphicFramePr>
        <p:xfrm>
          <a:off x="2" y="1524000"/>
          <a:ext cx="1219200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5652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(4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3’s complement of (12130)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=(21203)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3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Each digit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649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785050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331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9’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122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2" y="1524000"/>
          <a:ext cx="12191998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Base-10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 digits of 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8BA1C8-A750-42F3-B69F-43D460930C96}"/>
              </a:ext>
            </a:extLst>
          </p:cNvPr>
          <p:cNvCxnSpPr/>
          <p:nvPr/>
        </p:nvCxnSpPr>
        <p:spPr>
          <a:xfrm flipV="1">
            <a:off x="84836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4C61A1-D9CE-4266-98AB-EB9D543F2A4C}"/>
              </a:ext>
            </a:extLst>
          </p:cNvPr>
          <p:cNvCxnSpPr/>
          <p:nvPr/>
        </p:nvCxnSpPr>
        <p:spPr>
          <a:xfrm flipV="1">
            <a:off x="6743700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4BBF2-8C68-47E1-B4A8-45BA81587939}"/>
              </a:ext>
            </a:extLst>
          </p:cNvPr>
          <p:cNvCxnSpPr/>
          <p:nvPr/>
        </p:nvCxnSpPr>
        <p:spPr>
          <a:xfrm flipV="1">
            <a:off x="49784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F39A4E-6178-42A8-9CE0-D0B7FC0E775C}"/>
              </a:ext>
            </a:extLst>
          </p:cNvPr>
          <p:cNvCxnSpPr>
            <a:cxnSpLocks/>
          </p:cNvCxnSpPr>
          <p:nvPr/>
        </p:nvCxnSpPr>
        <p:spPr>
          <a:xfrm>
            <a:off x="10102850" y="3149600"/>
            <a:ext cx="692150" cy="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74743-07E0-4DDD-BD95-B6EE8C546435}"/>
              </a:ext>
            </a:extLst>
          </p:cNvPr>
          <p:cNvCxnSpPr/>
          <p:nvPr/>
        </p:nvCxnSpPr>
        <p:spPr>
          <a:xfrm flipV="1">
            <a:off x="3238501" y="2527300"/>
            <a:ext cx="469900" cy="508000"/>
          </a:xfrm>
          <a:prstGeom prst="straightConnector1">
            <a:avLst/>
          </a:prstGeom>
          <a:ln w="2540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771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380717"/>
              </p:ext>
            </p:extLst>
          </p:nvPr>
        </p:nvGraphicFramePr>
        <p:xfrm>
          <a:off x="3" y="1524000"/>
          <a:ext cx="12191997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933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Base-10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(10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9’s complement of (12130)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=(87869)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9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Each digit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543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–1)’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721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3" y="1524000"/>
          <a:ext cx="12191997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933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Base-r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600" b="0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600" b="0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 err="1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d</a:t>
                      </a:r>
                      <a:r>
                        <a:rPr lang="en-US" sz="3600" kern="1200" baseline="-25000" dirty="0" err="1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600" b="0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r–1–</a:t>
                      </a:r>
                      <a:r>
                        <a:rPr lang="en-US" sz="3600" kern="1200" dirty="0" err="1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3600" kern="1200" baseline="-25000" dirty="0" err="1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r–1–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r–1–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r–1–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n-US" sz="36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(r–1)’s complement of (N)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(r–1)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Each digit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653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Radix complement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184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7E6DC4-CCAB-469A-9F2D-388B080AF5D7}"/>
              </a:ext>
            </a:extLst>
          </p:cNvPr>
          <p:cNvSpPr/>
          <p:nvPr/>
        </p:nvSpPr>
        <p:spPr>
          <a:xfrm>
            <a:off x="736600" y="866963"/>
            <a:ext cx="112141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Given (N)</a:t>
            </a:r>
            <a:r>
              <a:rPr lang="en-CA" sz="4000" baseline="-25000" dirty="0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 with n digits, the r’s complement of N, i.e., its </a:t>
            </a:r>
            <a:r>
              <a:rPr lang="en-CA" sz="4000" i="1" dirty="0">
                <a:solidFill>
                  <a:prstClr val="black"/>
                </a:solidFill>
                <a:latin typeface="Segoe UI Light (Headings)"/>
              </a:rPr>
              <a:t>radix complement</a:t>
            </a:r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, is defined as </a:t>
            </a:r>
            <a:r>
              <a:rPr lang="en-CA" sz="4000" dirty="0" err="1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000" baseline="30000" dirty="0" err="1">
                <a:solidFill>
                  <a:prstClr val="black"/>
                </a:solidFill>
                <a:latin typeface="Segoe UI Light (Headings)"/>
              </a:rPr>
              <a:t>n</a:t>
            </a:r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 − N.</a:t>
            </a:r>
          </a:p>
          <a:p>
            <a:pPr algn="just"/>
            <a:endParaRPr lang="en-CA" sz="4000" dirty="0">
              <a:solidFill>
                <a:prstClr val="black"/>
              </a:solidFill>
              <a:latin typeface="Segoe UI Light (Headings)"/>
            </a:endParaRPr>
          </a:p>
          <a:p>
            <a:pPr algn="just"/>
            <a:endParaRPr lang="en-CA" sz="4000" dirty="0">
              <a:solidFill>
                <a:prstClr val="black"/>
              </a:solidFill>
              <a:latin typeface="Segoe UI Light (Headings)"/>
            </a:endParaRPr>
          </a:p>
          <a:p>
            <a:pPr algn="just"/>
            <a:r>
              <a:rPr lang="en-CA" sz="4000" dirty="0">
                <a:solidFill>
                  <a:prstClr val="black"/>
                </a:solidFill>
                <a:highlight>
                  <a:srgbClr val="FFFF00"/>
                </a:highlight>
                <a:latin typeface="Segoe UI Light (Headings)"/>
              </a:rPr>
              <a:t>Equivalently,</a:t>
            </a:r>
          </a:p>
          <a:p>
            <a:pPr algn="just"/>
            <a:endParaRPr lang="en-CA" sz="4000" dirty="0">
              <a:solidFill>
                <a:prstClr val="black"/>
              </a:solidFill>
              <a:latin typeface="Segoe UI Light (Headings)"/>
            </a:endParaRPr>
          </a:p>
          <a:p>
            <a:pPr algn="just"/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(r–1)’s complement + 1 = [(</a:t>
            </a:r>
            <a:r>
              <a:rPr lang="en-CA" sz="4000" dirty="0" err="1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000" baseline="30000" dirty="0" err="1">
                <a:solidFill>
                  <a:prstClr val="black"/>
                </a:solidFill>
                <a:latin typeface="Segoe UI Light (Headings)"/>
              </a:rPr>
              <a:t>n</a:t>
            </a:r>
            <a:r>
              <a:rPr lang="en-CA" sz="4000" baseline="30000" dirty="0">
                <a:solidFill>
                  <a:prstClr val="black"/>
                </a:solidFill>
                <a:latin typeface="Segoe UI Light (Headings)"/>
              </a:rPr>
              <a:t> </a:t>
            </a:r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– 1) − N] + 1 = </a:t>
            </a:r>
            <a:r>
              <a:rPr lang="en-CA" sz="4000" dirty="0" err="1">
                <a:solidFill>
                  <a:prstClr val="black"/>
                </a:solidFill>
                <a:latin typeface="Segoe UI Light (Headings)"/>
              </a:rPr>
              <a:t>r</a:t>
            </a:r>
            <a:r>
              <a:rPr lang="en-CA" sz="4000" baseline="30000" dirty="0" err="1">
                <a:solidFill>
                  <a:prstClr val="black"/>
                </a:solidFill>
                <a:latin typeface="Segoe UI Light (Headings)"/>
              </a:rPr>
              <a:t>n</a:t>
            </a:r>
            <a:r>
              <a:rPr lang="en-CA" sz="4000" dirty="0">
                <a:solidFill>
                  <a:prstClr val="black"/>
                </a:solidFill>
                <a:latin typeface="Segoe UI Light (Headings)"/>
              </a:rPr>
              <a:t> − N</a:t>
            </a:r>
          </a:p>
          <a:p>
            <a:pPr algn="just"/>
            <a:endParaRPr lang="en-CA" sz="4000" dirty="0">
              <a:solidFill>
                <a:prstClr val="black"/>
              </a:solidFill>
              <a:latin typeface="Segoe UI Light (Headings)"/>
            </a:endParaRPr>
          </a:p>
          <a:p>
            <a:pPr algn="just"/>
            <a:endParaRPr lang="en-CA" sz="4000" dirty="0">
              <a:solidFill>
                <a:prstClr val="black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73528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2’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Base-2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54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831852"/>
              </p:ext>
            </p:extLst>
          </p:nvPr>
        </p:nvGraphicFramePr>
        <p:xfrm>
          <a:off x="1" y="444500"/>
          <a:ext cx="12192000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33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9522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5543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Base-2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(2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NOT on each digit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+1=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47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–N=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719323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2’s complement of (10101)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=(01010+1)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(01011)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300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898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4’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3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9E8D3EE-6D2A-4285-B621-103E6FA8C6BD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203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padding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36358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864489"/>
              </p:ext>
            </p:extLst>
          </p:nvPr>
        </p:nvGraphicFramePr>
        <p:xfrm>
          <a:off x="0" y="457200"/>
          <a:ext cx="12192000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5652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91058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(4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Each digit –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97A3F4-A869-40F2-9889-B8CFFC8A65D1}"/>
              </a:ext>
            </a:extLst>
          </p:cNvPr>
          <p:cNvGraphicFramePr>
            <a:graphicFrameLocks noGrp="1"/>
          </p:cNvGraphicFramePr>
          <p:nvPr/>
        </p:nvGraphicFramePr>
        <p:xfrm>
          <a:off x="0" y="493776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33">
                  <a:extLst>
                    <a:ext uri="{9D8B030D-6E8A-4147-A177-3AD203B41FA5}">
                      <a16:colId xmlns:a16="http://schemas.microsoft.com/office/drawing/2014/main" val="767207464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3051371480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657322294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1058251087"/>
                    </a:ext>
                  </a:extLst>
                </a:gridCol>
                <a:gridCol w="1695224">
                  <a:extLst>
                    <a:ext uri="{9D8B030D-6E8A-4147-A177-3AD203B41FA5}">
                      <a16:colId xmlns:a16="http://schemas.microsoft.com/office/drawing/2014/main" val="2072354369"/>
                    </a:ext>
                  </a:extLst>
                </a:gridCol>
                <a:gridCol w="1745543">
                  <a:extLst>
                    <a:ext uri="{9D8B030D-6E8A-4147-A177-3AD203B41FA5}">
                      <a16:colId xmlns:a16="http://schemas.microsoft.com/office/drawing/2014/main" val="1924686476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2238528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+1=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5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–N=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91182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4’s complement of (12130)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=(21203+1)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(21210)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68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814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10’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682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9436"/>
              </p:ext>
            </p:extLst>
          </p:nvPr>
        </p:nvGraphicFramePr>
        <p:xfrm>
          <a:off x="3" y="457200"/>
          <a:ext cx="12191997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933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660443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Base-10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8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5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2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N=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(10</a:t>
                      </a:r>
                      <a:r>
                        <a:rPr kumimoji="0" lang="en-US" sz="3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–1)–N=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18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Each digit – 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baseline="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12827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3CCE48-A494-4DFA-8F8A-F5F7F5D45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22333"/>
              </p:ext>
            </p:extLst>
          </p:nvPr>
        </p:nvGraphicFramePr>
        <p:xfrm>
          <a:off x="0" y="493776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7100">
                  <a:extLst>
                    <a:ext uri="{9D8B030D-6E8A-4147-A177-3AD203B41FA5}">
                      <a16:colId xmlns:a16="http://schemas.microsoft.com/office/drawing/2014/main" val="76720746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051371480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657322294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1058251087"/>
                    </a:ext>
                  </a:extLst>
                </a:gridCol>
                <a:gridCol w="1591157">
                  <a:extLst>
                    <a:ext uri="{9D8B030D-6E8A-4147-A177-3AD203B41FA5}">
                      <a16:colId xmlns:a16="http://schemas.microsoft.com/office/drawing/2014/main" val="2072354369"/>
                    </a:ext>
                  </a:extLst>
                </a:gridCol>
                <a:gridCol w="1745543">
                  <a:extLst>
                    <a:ext uri="{9D8B030D-6E8A-4147-A177-3AD203B41FA5}">
                      <a16:colId xmlns:a16="http://schemas.microsoft.com/office/drawing/2014/main" val="1924686476"/>
                    </a:ext>
                  </a:extLst>
                </a:gridCol>
                <a:gridCol w="1679800">
                  <a:extLst>
                    <a:ext uri="{9D8B030D-6E8A-4147-A177-3AD203B41FA5}">
                      <a16:colId xmlns:a16="http://schemas.microsoft.com/office/drawing/2014/main" val="2238528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+1=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5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–N=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91182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10’s complement of (12130)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=(87869+1)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(87870)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68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678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’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comp. Base-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08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SIGNED COMPLEMENT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893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83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FEC6B8C5-FECC-436F-A632-CFDA801C4D4F}"/>
              </a:ext>
            </a:extLst>
          </p:cNvPr>
          <p:cNvSpPr/>
          <p:nvPr/>
        </p:nvSpPr>
        <p:spPr>
          <a:xfrm rot="8535223">
            <a:off x="5238966" y="-409516"/>
            <a:ext cx="7610937" cy="5515002"/>
          </a:xfrm>
          <a:prstGeom prst="arc">
            <a:avLst>
              <a:gd name="adj1" fmla="val 15527250"/>
              <a:gd name="adj2" fmla="val 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694A08-88E8-47B6-9EDC-6B042EBDFFA7}"/>
              </a:ext>
            </a:extLst>
          </p:cNvPr>
          <p:cNvSpPr/>
          <p:nvPr/>
        </p:nvSpPr>
        <p:spPr>
          <a:xfrm>
            <a:off x="87428" y="5936764"/>
            <a:ext cx="120852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–1 </a:t>
            </a:r>
            <a:r>
              <a:rPr lang="en-US" sz="3600" dirty="0">
                <a:latin typeface="Segoe UI Light (Headings)"/>
              </a:rPr>
              <a:t>= –(10</a:t>
            </a:r>
            <a:r>
              <a:rPr lang="en-US" sz="3600" baseline="30000" dirty="0">
                <a:latin typeface="Segoe UI Light (Headings)"/>
              </a:rPr>
              <a:t>1</a:t>
            </a:r>
            <a:r>
              <a:rPr lang="en-US" sz="3600" dirty="0">
                <a:latin typeface="Segoe UI Light (Headings)"/>
              </a:rPr>
              <a:t>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9</a:t>
            </a:r>
            <a:r>
              <a:rPr lang="en-US" sz="3600" dirty="0">
                <a:latin typeface="Segoe UI Light (Headings)"/>
              </a:rPr>
              <a:t>) = –(10’s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9</a:t>
            </a:r>
            <a:r>
              <a:rPr lang="en-US" sz="3600" dirty="0">
                <a:latin typeface="Segoe UI Light (Headings)"/>
              </a:rPr>
              <a:t>)= –(9–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9</a:t>
            </a:r>
            <a:r>
              <a:rPr lang="en-US" sz="3600" dirty="0">
                <a:latin typeface="Segoe UI Light (Headings)"/>
              </a:rPr>
              <a:t>+1) = – (9’s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9</a:t>
            </a:r>
            <a:r>
              <a:rPr lang="en-US" sz="3600" dirty="0">
                <a:latin typeface="Segoe UI Light (Headings)"/>
              </a:rPr>
              <a:t> + 1)</a:t>
            </a:r>
          </a:p>
        </p:txBody>
      </p:sp>
    </p:spTree>
    <p:extLst>
      <p:ext uri="{BB962C8B-B14F-4D97-AF65-F5344CB8AC3E}">
        <p14:creationId xmlns:p14="http://schemas.microsoft.com/office/powerpoint/2010/main" val="2554423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4F3BFC9-FC97-491A-9BB7-F91AFFDA5F70}"/>
              </a:ext>
            </a:extLst>
          </p:cNvPr>
          <p:cNvSpPr/>
          <p:nvPr/>
        </p:nvSpPr>
        <p:spPr>
          <a:xfrm>
            <a:off x="51360" y="5807910"/>
            <a:ext cx="12157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–2 </a:t>
            </a:r>
            <a:r>
              <a:rPr lang="en-US" sz="3600" dirty="0">
                <a:latin typeface="Segoe UI Light (Headings)"/>
              </a:rPr>
              <a:t>= –(10</a:t>
            </a:r>
            <a:r>
              <a:rPr lang="en-US" sz="3600" baseline="30000" dirty="0">
                <a:latin typeface="Segoe UI Light (Headings)"/>
              </a:rPr>
              <a:t>1</a:t>
            </a:r>
            <a:r>
              <a:rPr lang="en-US" sz="3600" dirty="0">
                <a:latin typeface="Segoe UI Light (Headings)"/>
              </a:rPr>
              <a:t>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8</a:t>
            </a:r>
            <a:r>
              <a:rPr lang="en-US" sz="3600" dirty="0">
                <a:latin typeface="Segoe UI Light (Headings)"/>
              </a:rPr>
              <a:t>) = –(10’s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8</a:t>
            </a:r>
            <a:r>
              <a:rPr lang="en-US" sz="3600" dirty="0">
                <a:latin typeface="Segoe UI Light (Headings)"/>
              </a:rPr>
              <a:t>)= –(9–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8</a:t>
            </a:r>
            <a:r>
              <a:rPr lang="en-US" sz="3600" dirty="0">
                <a:latin typeface="Segoe UI Light (Headings)"/>
              </a:rPr>
              <a:t>+1) = – (9’s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8</a:t>
            </a:r>
            <a:r>
              <a:rPr lang="en-US" sz="3600" dirty="0">
                <a:latin typeface="Segoe UI Light (Headings)"/>
              </a:rPr>
              <a:t> + 1)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8E4D3297-1081-4F47-BD03-90A8357D010C}"/>
              </a:ext>
            </a:extLst>
          </p:cNvPr>
          <p:cNvSpPr/>
          <p:nvPr/>
        </p:nvSpPr>
        <p:spPr>
          <a:xfrm rot="8535223">
            <a:off x="4492855" y="-775353"/>
            <a:ext cx="7274882" cy="6038473"/>
          </a:xfrm>
          <a:prstGeom prst="arc">
            <a:avLst>
              <a:gd name="adj1" fmla="val 15527250"/>
              <a:gd name="adj2" fmla="val 237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25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EEFC0E6-B7CE-4B58-BFC5-205A1C0CC7BC}"/>
              </a:ext>
            </a:extLst>
          </p:cNvPr>
          <p:cNvSpPr/>
          <p:nvPr/>
        </p:nvSpPr>
        <p:spPr>
          <a:xfrm>
            <a:off x="75405" y="5807910"/>
            <a:ext cx="12109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–3 </a:t>
            </a:r>
            <a:r>
              <a:rPr lang="en-US" sz="3600" dirty="0">
                <a:latin typeface="Segoe UI Light (Headings)"/>
              </a:rPr>
              <a:t>= –(10</a:t>
            </a:r>
            <a:r>
              <a:rPr lang="en-US" sz="3600" baseline="30000" dirty="0">
                <a:latin typeface="Segoe UI Light (Headings)"/>
              </a:rPr>
              <a:t>1</a:t>
            </a:r>
            <a:r>
              <a:rPr lang="en-US" sz="3600" dirty="0">
                <a:latin typeface="Segoe UI Light (Headings)"/>
              </a:rPr>
              <a:t>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7</a:t>
            </a:r>
            <a:r>
              <a:rPr lang="en-US" sz="3600" dirty="0">
                <a:latin typeface="Segoe UI Light (Headings)"/>
              </a:rPr>
              <a:t>) = –(10’s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7</a:t>
            </a:r>
            <a:r>
              <a:rPr lang="en-US" sz="3600" dirty="0">
                <a:latin typeface="Segoe UI Light (Headings)"/>
              </a:rPr>
              <a:t>)= –(9–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7</a:t>
            </a:r>
            <a:r>
              <a:rPr lang="en-US" sz="3600" dirty="0">
                <a:latin typeface="Segoe UI Light (Headings)"/>
              </a:rPr>
              <a:t>+1) = – (9’s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7</a:t>
            </a:r>
            <a:r>
              <a:rPr lang="en-US" sz="3600" dirty="0">
                <a:latin typeface="Segoe UI Light (Headings)"/>
              </a:rPr>
              <a:t> + 1)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B132616-C78F-4696-AEA0-5C14EB52F6B8}"/>
              </a:ext>
            </a:extLst>
          </p:cNvPr>
          <p:cNvSpPr/>
          <p:nvPr/>
        </p:nvSpPr>
        <p:spPr>
          <a:xfrm rot="8535223">
            <a:off x="4003089" y="-775353"/>
            <a:ext cx="7274882" cy="6038473"/>
          </a:xfrm>
          <a:prstGeom prst="arc">
            <a:avLst>
              <a:gd name="adj1" fmla="val 15527250"/>
              <a:gd name="adj2" fmla="val 237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9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76603"/>
              </p:ext>
            </p:extLst>
          </p:nvPr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45594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653286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A6DD337-25F0-489F-A90E-364775CE2F0C}"/>
              </a:ext>
            </a:extLst>
          </p:cNvPr>
          <p:cNvSpPr/>
          <p:nvPr/>
        </p:nvSpPr>
        <p:spPr>
          <a:xfrm>
            <a:off x="81016" y="5807910"/>
            <a:ext cx="12098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–4 </a:t>
            </a:r>
            <a:r>
              <a:rPr lang="en-US" sz="3600" dirty="0">
                <a:latin typeface="Segoe UI Light (Headings)"/>
              </a:rPr>
              <a:t>= –(10</a:t>
            </a:r>
            <a:r>
              <a:rPr lang="en-US" sz="3600" baseline="30000" dirty="0">
                <a:latin typeface="Segoe UI Light (Headings)"/>
              </a:rPr>
              <a:t>1</a:t>
            </a:r>
            <a:r>
              <a:rPr lang="en-US" sz="3600" dirty="0">
                <a:latin typeface="Segoe UI Light (Headings)"/>
              </a:rPr>
              <a:t>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6</a:t>
            </a:r>
            <a:r>
              <a:rPr lang="en-US" sz="3600" dirty="0">
                <a:latin typeface="Segoe UI Light (Headings)"/>
              </a:rPr>
              <a:t>) = –(10’s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6</a:t>
            </a:r>
            <a:r>
              <a:rPr lang="en-US" sz="3600" dirty="0">
                <a:latin typeface="Segoe UI Light (Headings)"/>
              </a:rPr>
              <a:t>)= –(9–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6</a:t>
            </a:r>
            <a:r>
              <a:rPr lang="en-US" sz="3600" dirty="0">
                <a:latin typeface="Segoe UI Light (Headings)"/>
              </a:rPr>
              <a:t>+1) = – (9’s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6</a:t>
            </a:r>
            <a:r>
              <a:rPr lang="en-US" sz="3600" dirty="0">
                <a:latin typeface="Segoe UI Light (Headings)"/>
              </a:rPr>
              <a:t> + 1)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3243242-4FEB-4D90-BBDA-BD3B8ED8F316}"/>
              </a:ext>
            </a:extLst>
          </p:cNvPr>
          <p:cNvSpPr/>
          <p:nvPr/>
        </p:nvSpPr>
        <p:spPr>
          <a:xfrm rot="8535223">
            <a:off x="3447349" y="-876953"/>
            <a:ext cx="7274882" cy="6038473"/>
          </a:xfrm>
          <a:prstGeom prst="arc">
            <a:avLst>
              <a:gd name="adj1" fmla="val 15527250"/>
              <a:gd name="adj2" fmla="val 237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0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9E8D3EE-6D2A-4285-B621-103E6FA8C6BD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5269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Signed: (–X)+(–Y)=–(X+Y)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4121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92C2E-C54F-4C57-9185-861383E98AC5}"/>
              </a:ext>
            </a:extLst>
          </p:cNvPr>
          <p:cNvCxnSpPr>
            <a:cxnSpLocks/>
          </p:cNvCxnSpPr>
          <p:nvPr/>
        </p:nvCxnSpPr>
        <p:spPr>
          <a:xfrm>
            <a:off x="6130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BBDE2707-1605-4B90-9925-EE808E756CCD}"/>
              </a:ext>
            </a:extLst>
          </p:cNvPr>
          <p:cNvGraphicFramePr>
            <a:graphicFrameLocks noGrp="1"/>
          </p:cNvGraphicFramePr>
          <p:nvPr/>
        </p:nvGraphicFramePr>
        <p:xfrm>
          <a:off x="553314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2" name="Table 24">
            <a:extLst>
              <a:ext uri="{FF2B5EF4-FFF2-40B4-BE49-F238E27FC236}">
                <a16:creationId xmlns:a16="http://schemas.microsoft.com/office/drawing/2014/main" id="{B5C71736-A730-428D-BD6A-60CC9F8ACECF}"/>
              </a:ext>
            </a:extLst>
          </p:cNvPr>
          <p:cNvGraphicFramePr>
            <a:graphicFrameLocks noGrp="1"/>
          </p:cNvGraphicFramePr>
          <p:nvPr/>
        </p:nvGraphicFramePr>
        <p:xfrm>
          <a:off x="5837944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/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93327C-BAC3-412B-BF20-C3E19851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46" y="2668966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89C72-9346-40F2-90FD-9FE6435C5D35}"/>
              </a:ext>
            </a:extLst>
          </p:cNvPr>
          <p:cNvCxnSpPr>
            <a:cxnSpLocks/>
          </p:cNvCxnSpPr>
          <p:nvPr/>
        </p:nvCxnSpPr>
        <p:spPr>
          <a:xfrm flipH="1">
            <a:off x="34044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C5DF14FC-FBD4-480D-97F4-20E1DFEBB8A0}"/>
              </a:ext>
            </a:extLst>
          </p:cNvPr>
          <p:cNvGraphicFramePr>
            <a:graphicFrameLocks noGrp="1"/>
          </p:cNvGraphicFramePr>
          <p:nvPr/>
        </p:nvGraphicFramePr>
        <p:xfrm flipH="1">
          <a:off x="-562855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6" name="Table 24">
            <a:extLst>
              <a:ext uri="{FF2B5EF4-FFF2-40B4-BE49-F238E27FC236}">
                <a16:creationId xmlns:a16="http://schemas.microsoft.com/office/drawing/2014/main" id="{77E80823-B253-47C5-ADB6-7A802AD34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34609"/>
              </p:ext>
            </p:extLst>
          </p:nvPr>
        </p:nvGraphicFramePr>
        <p:xfrm flipH="1">
          <a:off x="-258056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461453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64807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688797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Segoe UI Light (Headings)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–1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/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2AF757-E5E9-432A-85B6-ACCA7C76E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7788" y="2670930"/>
                <a:ext cx="92467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8EEA078-CDDC-4F6C-892A-BF977D6CD183}"/>
              </a:ext>
            </a:extLst>
          </p:cNvPr>
          <p:cNvSpPr/>
          <p:nvPr/>
        </p:nvSpPr>
        <p:spPr>
          <a:xfrm>
            <a:off x="81016" y="5807910"/>
            <a:ext cx="12098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–5 </a:t>
            </a:r>
            <a:r>
              <a:rPr lang="en-US" sz="3600" dirty="0">
                <a:latin typeface="Segoe UI Light (Headings)"/>
              </a:rPr>
              <a:t>= –(10</a:t>
            </a:r>
            <a:r>
              <a:rPr lang="en-US" sz="3600" baseline="30000" dirty="0">
                <a:latin typeface="Segoe UI Light (Headings)"/>
              </a:rPr>
              <a:t>1</a:t>
            </a:r>
            <a:r>
              <a:rPr lang="en-US" sz="3600" dirty="0">
                <a:latin typeface="Segoe UI Light (Headings)"/>
              </a:rPr>
              <a:t>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5</a:t>
            </a:r>
            <a:r>
              <a:rPr lang="en-US" sz="3600" dirty="0">
                <a:latin typeface="Segoe UI Light (Headings)"/>
              </a:rPr>
              <a:t>) = –(10’s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5</a:t>
            </a:r>
            <a:r>
              <a:rPr lang="en-US" sz="3600" dirty="0">
                <a:latin typeface="Segoe UI Light (Headings)"/>
              </a:rPr>
              <a:t>)= –(9–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5</a:t>
            </a:r>
            <a:r>
              <a:rPr lang="en-US" sz="3600" dirty="0">
                <a:latin typeface="Segoe UI Light (Headings)"/>
              </a:rPr>
              <a:t>+1) = – (9’s comp. </a:t>
            </a:r>
            <a:r>
              <a:rPr lang="en-US" sz="3600" dirty="0">
                <a:highlight>
                  <a:srgbClr val="C0C0C0"/>
                </a:highlight>
                <a:latin typeface="Segoe UI Light (Headings)"/>
              </a:rPr>
              <a:t>5</a:t>
            </a:r>
            <a:r>
              <a:rPr lang="en-US" sz="3600" dirty="0">
                <a:latin typeface="Segoe UI Light (Headings)"/>
              </a:rPr>
              <a:t> + 1)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885590F-3350-4105-9985-E05EFDF8C948}"/>
              </a:ext>
            </a:extLst>
          </p:cNvPr>
          <p:cNvSpPr/>
          <p:nvPr/>
        </p:nvSpPr>
        <p:spPr>
          <a:xfrm rot="8535223">
            <a:off x="2440901" y="-954557"/>
            <a:ext cx="7630011" cy="6232362"/>
          </a:xfrm>
          <a:prstGeom prst="arc">
            <a:avLst>
              <a:gd name="adj1" fmla="val 15296856"/>
              <a:gd name="adj2" fmla="val 237449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76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B19D7F0-7B16-4B80-A890-C104F2339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01550"/>
              </p:ext>
            </p:extLst>
          </p:nvPr>
        </p:nvGraphicFramePr>
        <p:xfrm>
          <a:off x="2197100" y="0"/>
          <a:ext cx="8127999" cy="687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202255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42187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16054350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–(10’s comp.)</a:t>
                      </a:r>
                      <a:endParaRPr kumimoji="0" lang="en-US" sz="36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1248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81664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0832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78926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7668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02374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6648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0429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00733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76382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35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245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B19D7F0-7B16-4B80-A890-C104F2339D48}"/>
              </a:ext>
            </a:extLst>
          </p:cNvPr>
          <p:cNvGraphicFramePr>
            <a:graphicFrameLocks noGrp="1"/>
          </p:cNvGraphicFramePr>
          <p:nvPr/>
        </p:nvGraphicFramePr>
        <p:xfrm>
          <a:off x="2197100" y="0"/>
          <a:ext cx="8127999" cy="687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202255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42187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16054350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–(10’s comp.)</a:t>
                      </a:r>
                      <a:endParaRPr kumimoji="0" lang="en-US" sz="36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1248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←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81664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0832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78926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7668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02374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6648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0429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00733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76382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35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060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B19D7F0-7B16-4B80-A890-C104F2339D48}"/>
              </a:ext>
            </a:extLst>
          </p:cNvPr>
          <p:cNvGraphicFramePr>
            <a:graphicFrameLocks noGrp="1"/>
          </p:cNvGraphicFramePr>
          <p:nvPr/>
        </p:nvGraphicFramePr>
        <p:xfrm>
          <a:off x="2197100" y="0"/>
          <a:ext cx="8127999" cy="687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202255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42187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16054350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1248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Signed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10’s comp.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81664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0832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78926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7668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02374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6648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29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0733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6382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35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870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B19D7F0-7B16-4B80-A890-C104F2339D48}"/>
              </a:ext>
            </a:extLst>
          </p:cNvPr>
          <p:cNvGraphicFramePr>
            <a:graphicFrameLocks noGrp="1"/>
          </p:cNvGraphicFramePr>
          <p:nvPr/>
        </p:nvGraphicFramePr>
        <p:xfrm>
          <a:off x="2197100" y="0"/>
          <a:ext cx="8635068" cy="687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202255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4218720"/>
                    </a:ext>
                  </a:extLst>
                </a:gridCol>
                <a:gridCol w="3216402">
                  <a:extLst>
                    <a:ext uri="{9D8B030D-6E8A-4147-A177-3AD203B41FA5}">
                      <a16:colId xmlns:a16="http://schemas.microsoft.com/office/drawing/2014/main" val="1216054350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6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6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1248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Base-10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Signed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10’s comp.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see 0 interpret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81664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1 interpret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0832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2 interpret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78926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3 interpret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7668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4 interpret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02374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5 interpret –5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6648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6 interpret –4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4298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7 interpret –3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0733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8 interpret –2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6382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9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see 9 interpret –1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35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350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SIGNED 10’s COMP. Base-10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669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/>
        </p:nvGraphicFramePr>
        <p:xfrm>
          <a:off x="3" y="2428240"/>
          <a:ext cx="12191997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96461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597896">
                  <a:extLst>
                    <a:ext uri="{9D8B030D-6E8A-4147-A177-3AD203B41FA5}">
                      <a16:colId xmlns:a16="http://schemas.microsoft.com/office/drawing/2014/main" val="4274340485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04587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895701">
                  <a:extLst>
                    <a:ext uri="{9D8B030D-6E8A-4147-A177-3AD203B41FA5}">
                      <a16:colId xmlns:a16="http://schemas.microsoft.com/office/drawing/2014/main" val="1340800969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strike="noStrike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strike="noStrike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n–1</a:t>
                      </a:r>
                      <a:endParaRPr lang="en-US" sz="3200" b="1" strike="noStrike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n–2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n–3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egoe UI Light (Headings)"/>
                        </a:rPr>
                        <a:t>0 &lt;=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3200" dirty="0">
                          <a:latin typeface="Segoe UI Light (Headings)"/>
                        </a:rPr>
                        <a:t>Positive Numbers 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&lt;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= (10</a:t>
                      </a:r>
                      <a:r>
                        <a:rPr lang="en-US" sz="320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n 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Nothing to do!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805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65E33B9-24EC-4C5F-9624-839E79184699}"/>
              </a:ext>
            </a:extLst>
          </p:cNvPr>
          <p:cNvGraphicFramePr>
            <a:graphicFrameLocks noGrp="1"/>
          </p:cNvGraphicFramePr>
          <p:nvPr/>
        </p:nvGraphicFramePr>
        <p:xfrm>
          <a:off x="3" y="2270760"/>
          <a:ext cx="12191997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96461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597896">
                  <a:extLst>
                    <a:ext uri="{9D8B030D-6E8A-4147-A177-3AD203B41FA5}">
                      <a16:colId xmlns:a16="http://schemas.microsoft.com/office/drawing/2014/main" val="4274340485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04587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895701">
                  <a:extLst>
                    <a:ext uri="{9D8B030D-6E8A-4147-A177-3AD203B41FA5}">
                      <a16:colId xmlns:a16="http://schemas.microsoft.com/office/drawing/2014/main" val="1340800969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strike="noStrike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strike="noStrike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n–1</a:t>
                      </a:r>
                      <a:endParaRPr lang="en-US" sz="3200" b="1" strike="noStrike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n–2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n–3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n 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 &lt; 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3200" dirty="0">
                          <a:latin typeface="Segoe UI Light (Headings)"/>
                        </a:rPr>
                        <a:t>Negative Numbers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&lt;= 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n 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Although we see positive numbers, we must interpret them negative!</a:t>
                      </a:r>
                    </a:p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How?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74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" y="2270760"/>
              <a:ext cx="12191997" cy="231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964613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597896">
                      <a:extLst>
                        <a:ext uri="{9D8B030D-6E8A-4147-A177-3AD203B41FA5}">
                          <a16:colId xmlns:a16="http://schemas.microsoft.com/office/drawing/2014/main" val="4274340485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045873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895701">
                      <a:extLst>
                        <a:ext uri="{9D8B030D-6E8A-4147-A177-3AD203B41FA5}">
                          <a16:colId xmlns:a16="http://schemas.microsoft.com/office/drawing/2014/main" val="1340800969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370840">
                    <a:tc gridSpan="9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strike="noStrike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strike="noStrike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n–1</a:t>
                          </a:r>
                          <a:endParaRPr lang="en-US" sz="3200" b="1" strike="noStrike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n–2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n–3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(10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–1)÷2 &lt; 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sz="3200" dirty="0">
                              <a:latin typeface="Segoe UI Light (Headings)"/>
                            </a:rPr>
                            <a:t>Negative Numbers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latin typeface="Segoe UI Light (Headings)"/>
                            </a:rPr>
                            <a:t>&lt;=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(10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370840">
                    <a:tc gridSpan="9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200" dirty="0">
                              <a:latin typeface="Segoe UI Light (Headings)"/>
                            </a:rPr>
                            <a:t> (10’s comp. of the number we see)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" y="2270760"/>
              <a:ext cx="12191997" cy="231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964613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597896">
                      <a:extLst>
                        <a:ext uri="{9D8B030D-6E8A-4147-A177-3AD203B41FA5}">
                          <a16:colId xmlns:a16="http://schemas.microsoft.com/office/drawing/2014/main" val="4274340485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045873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895701">
                      <a:extLst>
                        <a:ext uri="{9D8B030D-6E8A-4147-A177-3AD203B41FA5}">
                          <a16:colId xmlns:a16="http://schemas.microsoft.com/office/drawing/2014/main" val="1340800969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579120">
                    <a:tc gridSpan="9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strike="noStrike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strike="noStrike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n–1</a:t>
                          </a:r>
                          <a:endParaRPr lang="en-US" sz="3200" b="1" strike="noStrike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n–2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n–3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579120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(10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–1)÷2 &lt; 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sz="3200" dirty="0">
                              <a:latin typeface="Segoe UI Light (Headings)"/>
                            </a:rPr>
                            <a:t>Negative Numbers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latin typeface="Segoe UI Light (Headings)"/>
                            </a:rPr>
                            <a:t>&lt;=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(10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579120"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" t="-313684" r="-250" b="-3368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398157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65E33B9-24EC-4C5F-9624-839E79184699}"/>
              </a:ext>
            </a:extLst>
          </p:cNvPr>
          <p:cNvGraphicFramePr>
            <a:graphicFrameLocks noGrp="1"/>
          </p:cNvGraphicFramePr>
          <p:nvPr/>
        </p:nvGraphicFramePr>
        <p:xfrm>
          <a:off x="3" y="2270760"/>
          <a:ext cx="12191997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562509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941574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4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n = 7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46A2AE-5DEF-4990-8AD1-CD6A262B5614}"/>
              </a:ext>
            </a:extLst>
          </p:cNvPr>
          <p:cNvGraphicFramePr>
            <a:graphicFrameLocks noGrp="1"/>
          </p:cNvGraphicFramePr>
          <p:nvPr/>
        </p:nvGraphicFramePr>
        <p:xfrm>
          <a:off x="0" y="4587240"/>
          <a:ext cx="12191997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7656">
                  <a:extLst>
                    <a:ext uri="{9D8B030D-6E8A-4147-A177-3AD203B41FA5}">
                      <a16:colId xmlns:a16="http://schemas.microsoft.com/office/drawing/2014/main" val="3225120925"/>
                    </a:ext>
                  </a:extLst>
                </a:gridCol>
                <a:gridCol w="3410412">
                  <a:extLst>
                    <a:ext uri="{9D8B030D-6E8A-4147-A177-3AD203B41FA5}">
                      <a16:colId xmlns:a16="http://schemas.microsoft.com/office/drawing/2014/main" val="4068720239"/>
                    </a:ext>
                  </a:extLst>
                </a:gridCol>
                <a:gridCol w="4313929">
                  <a:extLst>
                    <a:ext uri="{9D8B030D-6E8A-4147-A177-3AD203B41FA5}">
                      <a16:colId xmlns:a16="http://schemas.microsoft.com/office/drawing/2014/main" val="362802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b="0" kern="1200" dirty="0">
                          <a:solidFill>
                            <a:schemeClr val="dk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 &lt;=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kern="1200" dirty="0">
                          <a:solidFill>
                            <a:schemeClr val="dk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Positive Numbers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chemeClr val="dk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&lt;=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="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7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 </a:t>
                      </a:r>
                      <a:endParaRPr lang="en-US" sz="3200" b="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66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="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7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 &lt; </a:t>
                      </a:r>
                      <a:endParaRPr lang="en-US" sz="3200" b="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kern="1200" dirty="0">
                          <a:solidFill>
                            <a:schemeClr val="dk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Negative Numbers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chemeClr val="dk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sz="3200" b="0" dirty="0">
                          <a:latin typeface="Segoe UI Light (Headings)"/>
                        </a:rPr>
                        <a:t>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="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7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</a:t>
                      </a:r>
                      <a:endParaRPr lang="en-US" sz="3200" b="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581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55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/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3230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65E33B9-24EC-4C5F-9624-839E79184699}"/>
              </a:ext>
            </a:extLst>
          </p:cNvPr>
          <p:cNvGraphicFramePr>
            <a:graphicFrameLocks noGrp="1"/>
          </p:cNvGraphicFramePr>
          <p:nvPr/>
        </p:nvGraphicFramePr>
        <p:xfrm>
          <a:off x="3" y="2270760"/>
          <a:ext cx="12191997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562509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941574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4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n = 7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(10</a:t>
                      </a:r>
                      <a:r>
                        <a:rPr lang="en-US" sz="3200" b="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7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 = 9,999,999 ÷ 2 = 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Segoe UI Light (Headings)"/>
                        </a:rPr>
                        <a:t>4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,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Segoe UI Light (Headings)"/>
                        </a:rPr>
                        <a:t>999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,</a:t>
                      </a:r>
                      <a:r>
                        <a:rPr lang="en-US" sz="3200" b="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Segoe UI Light (Headings)"/>
                        </a:rPr>
                        <a:t>999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5,805,074 &gt; 4,999,999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This number must be interpreted negative!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5248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65E33B9-24EC-4C5F-9624-839E79184699}"/>
              </a:ext>
            </a:extLst>
          </p:cNvPr>
          <p:cNvGraphicFramePr>
            <a:graphicFrameLocks noGrp="1"/>
          </p:cNvGraphicFramePr>
          <p:nvPr/>
        </p:nvGraphicFramePr>
        <p:xfrm>
          <a:off x="3" y="2270760"/>
          <a:ext cx="12191997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562509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941574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4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= – (10’s comp. (5,805,074))</a:t>
                      </a:r>
                    </a:p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= – (9’s comp. (5,805,074) + 1)</a:t>
                      </a:r>
                    </a:p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= – (9,999,999 – 5,805,074 + 1)</a:t>
                      </a:r>
                    </a:p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= – (4,194,925 + 1)</a:t>
                      </a:r>
                    </a:p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= </a:t>
                      </a:r>
                      <a:r>
                        <a:rPr lang="en-US" sz="3200" dirty="0">
                          <a:highlight>
                            <a:srgbClr val="00FF00"/>
                          </a:highlight>
                          <a:latin typeface="Segoe UI Light (Headings)"/>
                          <a:sym typeface="Wingdings" panose="05000000000000000000" pitchFamily="2" charset="2"/>
                        </a:rPr>
                        <a:t>– (4,194,926)</a:t>
                      </a:r>
                      <a:endParaRPr lang="en-US" sz="3200" dirty="0">
                        <a:highlight>
                          <a:srgbClr val="00FF00"/>
                        </a:highlight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519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65E33B9-24EC-4C5F-9624-839E79184699}"/>
              </a:ext>
            </a:extLst>
          </p:cNvPr>
          <p:cNvGraphicFramePr>
            <a:graphicFrameLocks noGrp="1"/>
          </p:cNvGraphicFramePr>
          <p:nvPr/>
        </p:nvGraphicFramePr>
        <p:xfrm>
          <a:off x="3" y="2270760"/>
          <a:ext cx="12191997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8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71762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562509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66643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1941574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091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Signed Radix Complement Base-10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4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2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10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X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  <a:sym typeface="Wingdings" panose="05000000000000000000" pitchFamily="2" charset="2"/>
                        </a:rPr>
                        <a:t>– 3,450,256</a:t>
                      </a:r>
                      <a:endParaRPr lang="en-US" sz="3200" dirty="0">
                        <a:highlight>
                          <a:srgbClr val="00FF00"/>
                        </a:highlight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86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" y="2270760"/>
              <a:ext cx="12191997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1562509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941574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370840"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kumimoji="0" lang="en-US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4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2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63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strike="noStrike" dirty="0">
                              <a:solidFill>
                                <a:schemeClr val="tx1"/>
                              </a:solidFill>
                              <a:latin typeface="Segoe UI Light (Headings)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70840">
                    <a:tc gridSpan="7"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2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 3,450,256</a:t>
                          </a:r>
                        </a:p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sz="32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We must find its positive complement to represent it!</a:t>
                          </a:r>
                        </a:p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sz="32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How?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" y="2270760"/>
              <a:ext cx="12191997" cy="329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1562509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941574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579120"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kumimoji="0" lang="en-US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4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2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6354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strike="noStrike" dirty="0">
                              <a:solidFill>
                                <a:schemeClr val="tx1"/>
                              </a:solidFill>
                              <a:latin typeface="Segoe UI Light (Headings)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1554480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" t="-116863" r="-250" b="-125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49488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0310669"/>
                  </p:ext>
                </p:extLst>
              </p:nvPr>
            </p:nvGraphicFramePr>
            <p:xfrm>
              <a:off x="3" y="2270760"/>
              <a:ext cx="12191997" cy="487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1562509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941574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370840"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kumimoji="0" lang="en-US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4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2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63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strike="noStrike" dirty="0">
                              <a:solidFill>
                                <a:schemeClr val="tx1"/>
                              </a:solidFill>
                              <a:latin typeface="Segoe UI Light (Headings)"/>
                            </a:rPr>
                            <a:t>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70840">
                    <a:tc gridSpan="7"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 3,450,256</a:t>
                          </a:r>
                        </a:p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= 10’s comp (3,450,256)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= 9’s comp (3,450,256) + 1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= 9,999,999 – 3,450,256 + 1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= 6,549,743 + 1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latin typeface="Segoe UI Light (Headings)"/>
                              <a:sym typeface="Wingdings" panose="05000000000000000000" pitchFamily="2" charset="2"/>
                            </a:rPr>
                            <a:t>= </a:t>
                          </a:r>
                          <a:r>
                            <a:rPr lang="en-US" sz="2800" dirty="0">
                              <a:highlight>
                                <a:srgbClr val="00FF00"/>
                              </a:highlight>
                              <a:latin typeface="Segoe UI Light (Headings)"/>
                              <a:sym typeface="Wingdings" panose="05000000000000000000" pitchFamily="2" charset="2"/>
                            </a:rPr>
                            <a:t>6,549,744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  <a:sym typeface="Wingdings" panose="05000000000000000000" pitchFamily="2" charset="2"/>
                          </a:endParaRP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0310669"/>
                  </p:ext>
                </p:extLst>
              </p:nvPr>
            </p:nvGraphicFramePr>
            <p:xfrm>
              <a:off x="3" y="2270760"/>
              <a:ext cx="12191997" cy="4876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1562509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941574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579120"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Signed Radix Complement Base-10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6</a:t>
                          </a:r>
                          <a:endParaRPr kumimoji="0" lang="en-US" sz="32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4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2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="1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6354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strike="noStrike" dirty="0">
                              <a:solidFill>
                                <a:schemeClr val="tx1"/>
                              </a:solidFill>
                              <a:latin typeface="Segoe UI Light (Headings)"/>
                            </a:rPr>
                            <a:t>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139440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" t="-57558" r="-250" b="-3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6233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SIGNED 16’s COMP. Base-16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325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Is this a negative number or positive?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7305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How many positions? 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 =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7296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What is the maximum positive number? 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(16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–1)÷2 =(8,388,607)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= (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,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FFF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8175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This number is less than (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7FF,FFF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(+1BF,2B4)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73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Example II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40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Is this a negative number or positive?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8331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How many positions? 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 =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0430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66129"/>
              </p:ext>
            </p:extLst>
          </p:nvPr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What is the maximum positive number? 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(16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–1)÷2 =(8,388,608)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= (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33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81043"/>
              </p:ext>
            </p:extLst>
          </p:nvPr>
        </p:nvGraphicFramePr>
        <p:xfrm>
          <a:off x="0" y="2468880"/>
          <a:ext cx="1219199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This number is greater than (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The number is negative, but what is the number?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569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347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 (16’s comp. (EBF,2B4))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 (15’s comp. (EBF,2B4) + 1)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 (FFF,FFF – EBF2B4 + 1)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 (140,D4B + 1)</a:t>
                      </a:r>
                    </a:p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 (140,D4C)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5897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1998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 (140,D4C)</a:t>
                      </a:r>
                      <a:endParaRPr lang="en-US" sz="36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7887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95970"/>
              </p:ext>
            </p:extLst>
          </p:nvPr>
        </p:nvGraphicFramePr>
        <p:xfrm>
          <a:off x="0" y="2468880"/>
          <a:ext cx="12191998" cy="402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 140,D4C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16’s comp(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140,D4C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15’s comp(140,D4C) + 1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FFF,FFF – 140,D4C + 1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EBF,2B3 + 1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EBF,2B4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0669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75197"/>
              </p:ext>
            </p:extLst>
          </p:nvPr>
        </p:nvGraphicFramePr>
        <p:xfrm>
          <a:off x="0" y="2468880"/>
          <a:ext cx="12191998" cy="402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 140,D4C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16’s comp(140,D4C)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15’s comp(140,D4C) + 1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FFF,FFF – 140,D4C + 1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EBF,2B3 + 1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EBF,2B4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677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SIGNED r’s COMP. Base-r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571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13783"/>
              </p:ext>
            </p:extLst>
          </p:nvPr>
        </p:nvGraphicFramePr>
        <p:xfrm>
          <a:off x="0" y="1424940"/>
          <a:ext cx="12191997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983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41779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948289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587778">
                  <a:extLst>
                    <a:ext uri="{9D8B030D-6E8A-4147-A177-3AD203B41FA5}">
                      <a16:colId xmlns:a16="http://schemas.microsoft.com/office/drawing/2014/main" val="4274340485"/>
                    </a:ext>
                  </a:extLst>
                </a:gridCol>
                <a:gridCol w="1736746">
                  <a:extLst>
                    <a:ext uri="{9D8B030D-6E8A-4147-A177-3AD203B41FA5}">
                      <a16:colId xmlns:a16="http://schemas.microsoft.com/office/drawing/2014/main" val="174191854"/>
                    </a:ext>
                  </a:extLst>
                </a:gridCol>
                <a:gridCol w="918221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990496">
                  <a:extLst>
                    <a:ext uri="{9D8B030D-6E8A-4147-A177-3AD203B41FA5}">
                      <a16:colId xmlns:a16="http://schemas.microsoft.com/office/drawing/2014/main" val="1340800969"/>
                    </a:ext>
                  </a:extLst>
                </a:gridCol>
                <a:gridCol w="1680191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886514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Base-r in Radix Complement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87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strike="noStrike" dirty="0" err="1">
                          <a:solidFill>
                            <a:schemeClr val="bg1"/>
                          </a:solidFill>
                          <a:latin typeface="Segoe UI Light (Headings)"/>
                        </a:rPr>
                        <a:t>r</a:t>
                      </a:r>
                      <a:r>
                        <a:rPr lang="en-US" sz="3200" b="1" strike="noStrike" baseline="30000" dirty="0" err="1">
                          <a:solidFill>
                            <a:schemeClr val="bg1"/>
                          </a:solidFill>
                          <a:latin typeface="Segoe UI Light (Headings)"/>
                        </a:rPr>
                        <a:t>n</a:t>
                      </a:r>
                      <a:r>
                        <a:rPr lang="en-US" sz="3200" b="1" strike="noStrike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–1</a:t>
                      </a:r>
                      <a:endParaRPr lang="en-US" sz="3200" b="1" strike="noStrike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–3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r</a:t>
                      </a:r>
                      <a:r>
                        <a:rPr lang="en-US" sz="3200" b="1" baseline="300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0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egoe UI Light (Headings)"/>
                        </a:rPr>
                        <a:t>0 &lt;=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3200" dirty="0">
                          <a:latin typeface="Segoe UI Light (Headings)"/>
                        </a:rPr>
                        <a:t>Positive Numbers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solidFill>
                          <a:schemeClr val="dk1"/>
                        </a:solidFill>
                        <a:latin typeface="Segoe UI Light (Headings)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solidFill>
                          <a:schemeClr val="dk1"/>
                        </a:solidFill>
                        <a:latin typeface="Segoe UI Light (Headings)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Nothing to do!</a:t>
                      </a:r>
                      <a:endParaRPr lang="en-US" sz="3200" dirty="0">
                        <a:latin typeface="Segoe UI Light (Headings)"/>
                      </a:endParaRPr>
                    </a:p>
                    <a:p>
                      <a:r>
                        <a:rPr lang="en-US" sz="3200" dirty="0">
                          <a:latin typeface="Segoe UI Light (Headings)"/>
                        </a:rPr>
                        <a:t> 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&lt;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= (</a:t>
                      </a:r>
                      <a:r>
                        <a:rPr lang="en-US" sz="3200" dirty="0" err="1">
                          <a:solidFill>
                            <a:schemeClr val="dk1"/>
                          </a:solidFill>
                          <a:latin typeface="Segoe UI Light (Headings)"/>
                        </a:rPr>
                        <a:t>r</a:t>
                      </a:r>
                      <a:r>
                        <a:rPr lang="en-US" sz="3200" baseline="30000" dirty="0" err="1">
                          <a:solidFill>
                            <a:schemeClr val="dk1"/>
                          </a:solidFill>
                          <a:latin typeface="Segoe UI Light (Headings)"/>
                        </a:rPr>
                        <a:t>n</a:t>
                      </a:r>
                      <a:r>
                        <a:rPr lang="en-US" sz="3200" baseline="300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 </a:t>
                      </a:r>
                      <a:r>
                        <a:rPr lang="en-US" sz="32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–1)÷2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dk1"/>
                        </a:solidFill>
                        <a:latin typeface="Segoe UI Light (Headings)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Base-2: 0,111,…,111</a:t>
                      </a:r>
                      <a:endParaRPr lang="en-US" sz="2400" dirty="0">
                        <a:latin typeface="Segoe UI Light (Headings)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Base-4: 1,333,…,333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Base-8: 3,777,…,777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Base-10: 4,999,…,999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Segoe UI Light (Headings)"/>
                        </a:rPr>
                        <a:t>Base-16: 7,FFF,…,FFF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 gridSpan="9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59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81907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91260"/>
              <a:ext cx="12191997" cy="548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964613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597896">
                      <a:extLst>
                        <a:ext uri="{9D8B030D-6E8A-4147-A177-3AD203B41FA5}">
                          <a16:colId xmlns:a16="http://schemas.microsoft.com/office/drawing/2014/main" val="4274340485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045873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895701">
                      <a:extLst>
                        <a:ext uri="{9D8B030D-6E8A-4147-A177-3AD203B41FA5}">
                          <a16:colId xmlns:a16="http://schemas.microsoft.com/office/drawing/2014/main" val="1340800969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370840">
                    <a:tc gridSpan="9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Base-r in Radix Complement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 err="1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strike="noStrike" baseline="30000" dirty="0" err="1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strike="noStrike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–1</a:t>
                          </a:r>
                          <a:endParaRPr lang="en-US" sz="3200" strike="noStrike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–2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–3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</a:t>
                          </a:r>
                          <a:r>
                            <a:rPr lang="en-US" sz="32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–1)÷2 + 1 &lt;=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dk1"/>
                            </a:solidFill>
                            <a:latin typeface="Segoe UI Light (Headings)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Base-2: 1,000,…,000</a:t>
                          </a:r>
                          <a:endParaRPr lang="en-US" sz="2400" dirty="0">
                            <a:latin typeface="Segoe UI Light (Headings)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Base-4: 2,000,…,000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Base-8: 4,000,…,000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Base-10: 5,000,…,000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Base-16: 8,000,…,000</a:t>
                          </a:r>
                          <a:endParaRPr lang="en-US" sz="24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sz="3200" dirty="0">
                              <a:latin typeface="Segoe UI Light (Headings)"/>
                            </a:rPr>
                            <a:t>Negative Numbers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latin typeface="Segoe UI Light (Headings)"/>
                            </a:rPr>
                            <a:t>&lt;=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</a:t>
                          </a:r>
                          <a:r>
                            <a:rPr lang="en-US" sz="32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370840">
                    <a:tc gridSpan="9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We see positive number, but we interpret negative!</a:t>
                          </a:r>
                        </a:p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=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200" dirty="0">
                              <a:latin typeface="Segoe UI Light (Headings)"/>
                            </a:rPr>
                            <a:t> (r’s comp. (#)) =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200" dirty="0">
                              <a:latin typeface="Segoe UI Light (Headings)"/>
                            </a:rPr>
                            <a:t> ((r–1)’s comp. (#) + 1)</a:t>
                          </a:r>
                        </a:p>
                      </a:txBody>
                      <a:tcP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4">
                <a:extLst>
                  <a:ext uri="{FF2B5EF4-FFF2-40B4-BE49-F238E27FC236}">
                    <a16:creationId xmlns:a16="http://schemas.microsoft.com/office/drawing/2014/main" id="{165E33B9-24EC-4C5F-9624-839E791846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91260"/>
              <a:ext cx="12191997" cy="5486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1281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1771762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  <a:gridCol w="964613">
                      <a:extLst>
                        <a:ext uri="{9D8B030D-6E8A-4147-A177-3AD203B41FA5}">
                          <a16:colId xmlns:a16="http://schemas.microsoft.com/office/drawing/2014/main" val="1673962570"/>
                        </a:ext>
                      </a:extLst>
                    </a:gridCol>
                    <a:gridCol w="597896">
                      <a:extLst>
                        <a:ext uri="{9D8B030D-6E8A-4147-A177-3AD203B41FA5}">
                          <a16:colId xmlns:a16="http://schemas.microsoft.com/office/drawing/2014/main" val="4274340485"/>
                        </a:ext>
                      </a:extLst>
                    </a:gridCol>
                    <a:gridCol w="1766643">
                      <a:extLst>
                        <a:ext uri="{9D8B030D-6E8A-4147-A177-3AD203B41FA5}">
                          <a16:colId xmlns:a16="http://schemas.microsoft.com/office/drawing/2014/main" val="174191854"/>
                        </a:ext>
                      </a:extLst>
                    </a:gridCol>
                    <a:gridCol w="1045873">
                      <a:extLst>
                        <a:ext uri="{9D8B030D-6E8A-4147-A177-3AD203B41FA5}">
                          <a16:colId xmlns:a16="http://schemas.microsoft.com/office/drawing/2014/main" val="4039626760"/>
                        </a:ext>
                      </a:extLst>
                    </a:gridCol>
                    <a:gridCol w="895701">
                      <a:extLst>
                        <a:ext uri="{9D8B030D-6E8A-4147-A177-3AD203B41FA5}">
                          <a16:colId xmlns:a16="http://schemas.microsoft.com/office/drawing/2014/main" val="1340800969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2481916693"/>
                        </a:ext>
                      </a:extLst>
                    </a:gridCol>
                    <a:gridCol w="1709114">
                      <a:extLst>
                        <a:ext uri="{9D8B030D-6E8A-4147-A177-3AD203B41FA5}">
                          <a16:colId xmlns:a16="http://schemas.microsoft.com/office/drawing/2014/main" val="3646439045"/>
                        </a:ext>
                      </a:extLst>
                    </a:gridCol>
                  </a:tblGrid>
                  <a:tr h="579120">
                    <a:tc gridSpan="9"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latin typeface="Segoe UI Light (Headings)"/>
                            </a:rPr>
                            <a:t>Base-r in Radix Complement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8762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 err="1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strike="noStrike" baseline="30000" dirty="0" err="1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strike="noStrike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–1</a:t>
                          </a:r>
                          <a:endParaRPr lang="en-US" sz="3200" strike="noStrike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–2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n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–3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2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r</a:t>
                          </a:r>
                          <a:r>
                            <a:rPr kumimoji="0" lang="en-US" sz="3200" b="1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en-US" sz="3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>
                              <a:solidFill>
                                <a:schemeClr val="bg1"/>
                              </a:solidFill>
                              <a:latin typeface="Segoe UI Light (Headings)"/>
                            </a:rPr>
                            <a:t>0</a:t>
                          </a:r>
                          <a:endParaRPr lang="en-US" sz="3200" dirty="0">
                            <a:solidFill>
                              <a:schemeClr val="bg1"/>
                            </a:solidFill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2773680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</a:t>
                          </a:r>
                          <a:r>
                            <a:rPr lang="en-US" sz="32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–1)÷2 + 1 &lt;=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dk1"/>
                            </a:solidFill>
                            <a:latin typeface="Segoe UI Light (Headings)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Base-2: 1,000,…,000</a:t>
                          </a:r>
                          <a:endParaRPr lang="en-US" sz="2400" dirty="0">
                            <a:latin typeface="Segoe UI Light (Headings)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Base-4: 2,000,…,000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Base-8: 4,000,…,000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Base-10: 5,000,…,000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Base-16: 8,000,…,000</a:t>
                          </a:r>
                          <a:endParaRPr lang="en-US" sz="24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sz="3200" dirty="0">
                              <a:latin typeface="Segoe UI Light (Headings)"/>
                            </a:rPr>
                            <a:t>Negative Numbers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>
                              <a:latin typeface="Segoe UI Light (Headings)"/>
                            </a:rPr>
                            <a:t>&lt;=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(</a:t>
                          </a:r>
                          <a:r>
                            <a:rPr lang="en-US" sz="32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r</a:t>
                          </a:r>
                          <a:r>
                            <a:rPr lang="en-US" sz="3200" baseline="30000" dirty="0" err="1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n</a:t>
                          </a:r>
                          <a:r>
                            <a:rPr lang="en-US" sz="3200" baseline="300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 </a:t>
                          </a:r>
                          <a:r>
                            <a:rPr lang="en-US" sz="3200" dirty="0">
                              <a:solidFill>
                                <a:schemeClr val="dk1"/>
                              </a:solidFill>
                              <a:latin typeface="Segoe UI Light (Headings)"/>
                            </a:rPr>
                            <a:t>–1)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1554480">
                    <a:tc grid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" t="-258431" r="-250" b="-125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33630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’s complement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arithmetic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5961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2526" y="25603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1055202"/>
                  </p:ext>
                </p:extLst>
              </p:nvPr>
            </p:nvGraphicFramePr>
            <p:xfrm>
              <a:off x="2472526" y="25603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29" t="-213684" r="-444974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92ABF3-3F87-40A3-868A-F7EBF1E24029}"/>
              </a:ext>
            </a:extLst>
          </p:cNvPr>
          <p:cNvSpPr txBox="1"/>
          <p:nvPr/>
        </p:nvSpPr>
        <p:spPr>
          <a:xfrm>
            <a:off x="4512169" y="4787900"/>
            <a:ext cx="420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Last Carry 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 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Ignore </a:t>
            </a:r>
          </a:p>
        </p:txBody>
      </p:sp>
    </p:spTree>
    <p:extLst>
      <p:ext uri="{BB962C8B-B14F-4D97-AF65-F5344CB8AC3E}">
        <p14:creationId xmlns:p14="http://schemas.microsoft.com/office/powerpoint/2010/main" val="18895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2526" y="25603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00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00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597180"/>
                  </p:ext>
                </p:extLst>
              </p:nvPr>
            </p:nvGraphicFramePr>
            <p:xfrm>
              <a:off x="2472526" y="2560320"/>
              <a:ext cx="7410436" cy="17373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806636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00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29" t="-213684" r="-444974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00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(r’s comp Y)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6D177FC-5A6E-44EA-9ECA-C030227E73CB}"/>
              </a:ext>
            </a:extLst>
          </p:cNvPr>
          <p:cNvSpPr/>
          <p:nvPr/>
        </p:nvSpPr>
        <p:spPr>
          <a:xfrm>
            <a:off x="2194132" y="5263634"/>
            <a:ext cx="79672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One adder for both addition and subtraction!</a:t>
            </a:r>
          </a:p>
        </p:txBody>
      </p:sp>
    </p:spTree>
    <p:extLst>
      <p:ext uri="{BB962C8B-B14F-4D97-AF65-F5344CB8AC3E}">
        <p14:creationId xmlns:p14="http://schemas.microsoft.com/office/powerpoint/2010/main" val="14235335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</a:t>
            </a:r>
            <a:r>
              <a:rPr lang="en-CA" sz="6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’s complement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addition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52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1" y="2468880"/>
          <a:ext cx="12246986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64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889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8733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45491"/>
              </p:ext>
            </p:extLst>
          </p:nvPr>
        </p:nvGraphicFramePr>
        <p:xfrm>
          <a:off x="1" y="2468880"/>
          <a:ext cx="12246986" cy="3566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649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889443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479649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US" sz="1400" kern="1200" baseline="-250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&gt; (2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–1)÷2 = (011,111)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–(2’s comp(#))</a:t>
                      </a:r>
                    </a:p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–(010101)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  <a:p>
                      <a:pPr algn="l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 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0946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EEC4FD5-49E1-4B0D-9B03-D95EFDCC0597}"/>
              </a:ext>
            </a:extLst>
          </p:cNvPr>
          <p:cNvSpPr/>
          <p:nvPr/>
        </p:nvSpPr>
        <p:spPr>
          <a:xfrm>
            <a:off x="5424228" y="1884105"/>
            <a:ext cx="1583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5702804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026118"/>
              </p:ext>
            </p:extLst>
          </p:nvPr>
        </p:nvGraphicFramePr>
        <p:xfrm>
          <a:off x="0" y="2468880"/>
          <a:ext cx="12192000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&lt; (2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–1)÷2 = (011,111)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algn="l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+(001110)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836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14884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752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baseline="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–(21)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+(14)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 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411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3799</Words>
  <Application>Microsoft Office PowerPoint</Application>
  <PresentationFormat>Widescreen</PresentationFormat>
  <Paragraphs>1957</Paragraphs>
  <Slides>119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6" baseType="lpstr">
      <vt:lpstr>Arial</vt:lpstr>
      <vt:lpstr>Calibri</vt:lpstr>
      <vt:lpstr>Calibri Light</vt:lpstr>
      <vt:lpstr>Cambria Math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Hossein Fani</dc:creator>
  <cp:lastModifiedBy>Hossein Fani</cp:lastModifiedBy>
  <cp:revision>19</cp:revision>
  <dcterms:created xsi:type="dcterms:W3CDTF">2020-09-23T14:28:27Z</dcterms:created>
  <dcterms:modified xsi:type="dcterms:W3CDTF">2020-09-30T15:20:50Z</dcterms:modified>
</cp:coreProperties>
</file>